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22"/>
  </p:notesMasterIdLst>
  <p:sldIdLst>
    <p:sldId id="256" r:id="rId2"/>
    <p:sldId id="734" r:id="rId3"/>
    <p:sldId id="715" r:id="rId4"/>
    <p:sldId id="674" r:id="rId5"/>
    <p:sldId id="733" r:id="rId6"/>
    <p:sldId id="732" r:id="rId7"/>
    <p:sldId id="730" r:id="rId8"/>
    <p:sldId id="729" r:id="rId9"/>
    <p:sldId id="717" r:id="rId10"/>
    <p:sldId id="718" r:id="rId11"/>
    <p:sldId id="720" r:id="rId12"/>
    <p:sldId id="731" r:id="rId13"/>
    <p:sldId id="721" r:id="rId14"/>
    <p:sldId id="722" r:id="rId15"/>
    <p:sldId id="724" r:id="rId16"/>
    <p:sldId id="737" r:id="rId17"/>
    <p:sldId id="738" r:id="rId18"/>
    <p:sldId id="727" r:id="rId19"/>
    <p:sldId id="711" r:id="rId20"/>
    <p:sldId id="30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CFA"/>
    <a:srgbClr val="385A64"/>
    <a:srgbClr val="007DFE"/>
    <a:srgbClr val="007DFF"/>
    <a:srgbClr val="FF4F5A"/>
    <a:srgbClr val="FF5059"/>
    <a:srgbClr val="FF4E5C"/>
    <a:srgbClr val="019C89"/>
    <a:srgbClr val="00E9D2"/>
    <a:srgbClr val="2946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1" autoAdjust="0"/>
    <p:restoredTop sz="93447" autoAdjust="0"/>
  </p:normalViewPr>
  <p:slideViewPr>
    <p:cSldViewPr snapToGrid="0">
      <p:cViewPr varScale="1">
        <p:scale>
          <a:sx n="64" d="100"/>
          <a:sy n="64" d="100"/>
        </p:scale>
        <p:origin x="168" y="66"/>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31-10-2024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550334" y="3191611"/>
            <a:ext cx="12192000" cy="11501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6000" b="1" dirty="0">
                <a:latin typeface="Nunito"/>
                <a:ea typeface="+mn-lt"/>
                <a:cs typeface="+mn-lt"/>
              </a:rPr>
              <a:t>AI-POWERED LEGAL </a:t>
            </a:r>
            <a:endParaRPr lang="en-US" sz="6000" b="1">
              <a:latin typeface="Nunito"/>
              <a:ea typeface="Calibri"/>
              <a:cs typeface="Calibri"/>
            </a:endParaRPr>
          </a:p>
          <a:p>
            <a:pPr algn="ctr"/>
            <a:r>
              <a:rPr lang="en-US" sz="6000" b="1" dirty="0">
                <a:latin typeface="Nunito"/>
                <a:ea typeface="+mn-lt"/>
                <a:cs typeface="+mn-lt"/>
              </a:rPr>
              <a:t>ASSISTANT</a:t>
            </a:r>
            <a:endParaRPr lang="en-US" sz="6000" b="1">
              <a:latin typeface="Nunito"/>
              <a:ea typeface="Calibri"/>
              <a:cs typeface="Calibri"/>
            </a:endParaRPr>
          </a:p>
        </p:txBody>
      </p:sp>
      <p:sp>
        <p:nvSpPr>
          <p:cNvPr id="3" name="TextBox 2">
            <a:extLst>
              <a:ext uri="{FF2B5EF4-FFF2-40B4-BE49-F238E27FC236}">
                <a16:creationId xmlns:a16="http://schemas.microsoft.com/office/drawing/2014/main" id="{9E066939-7DEC-0A8A-CAFC-B98FA3A632EB}"/>
              </a:ext>
            </a:extLst>
          </p:cNvPr>
          <p:cNvSpPr txBox="1"/>
          <p:nvPr/>
        </p:nvSpPr>
        <p:spPr>
          <a:xfrm>
            <a:off x="8930829" y="5535953"/>
            <a:ext cx="26903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ea typeface="Calibri"/>
                <a:cs typeface="Calibri"/>
              </a:rPr>
              <a:t>ALWIN T</a:t>
            </a:r>
          </a:p>
          <a:p>
            <a:pPr algn="ctr"/>
            <a:endParaRPr lang="en-US" sz="2000" b="1" dirty="0">
              <a:solidFill>
                <a:schemeClr val="bg1"/>
              </a:solidFill>
              <a:ea typeface="Calibri"/>
              <a:cs typeface="Calibri"/>
            </a:endParaRPr>
          </a:p>
          <a:p>
            <a:pPr algn="ctr"/>
            <a:r>
              <a:rPr lang="en-US" sz="2000" b="1" dirty="0">
                <a:solidFill>
                  <a:schemeClr val="bg1"/>
                </a:solidFill>
                <a:ea typeface="Calibri"/>
                <a:cs typeface="Calibri"/>
              </a:rPr>
              <a:t>NOVEMBER 2nd 2024</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286999" y="668981"/>
            <a:ext cx="10475005" cy="612775"/>
          </a:xfrm>
        </p:spPr>
        <p:txBody>
          <a:bodyPr vert="horz" lIns="0" tIns="0" rIns="0" bIns="0" rtlCol="0" anchor="ctr">
            <a:noAutofit/>
          </a:bodyPr>
          <a:lstStyle/>
          <a:p>
            <a:pPr algn="ctr"/>
            <a:r>
              <a:rPr lang="en-US" sz="4400" dirty="0">
                <a:solidFill>
                  <a:srgbClr val="1C1A55"/>
                </a:solidFill>
                <a:latin typeface="Garamond"/>
                <a:cs typeface="Calibri"/>
              </a:rPr>
              <a:t>The Data Analysis</a:t>
            </a:r>
            <a:endParaRPr lang="en-US" dirty="0">
              <a:latin typeface="Garamond"/>
            </a:endParaRP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509852" y="1824448"/>
            <a:ext cx="7877250" cy="4502994"/>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algn="just">
              <a:lnSpc>
                <a:spcPct val="150000"/>
              </a:lnSpc>
            </a:pPr>
            <a:r>
              <a:rPr lang="en-US" sz="2000" dirty="0">
                <a:solidFill>
                  <a:srgbClr val="282523"/>
                </a:solidFill>
                <a:latin typeface="Garamond"/>
                <a:ea typeface="Calibri"/>
                <a:cs typeface="Calibri"/>
              </a:rPr>
              <a:t>The dataset provides an overview of various</a:t>
            </a:r>
            <a:r>
              <a:rPr lang="en-US" sz="2000" b="1" dirty="0">
                <a:solidFill>
                  <a:srgbClr val="8C1A1C"/>
                </a:solidFill>
                <a:latin typeface="Garamond"/>
                <a:ea typeface="Calibri"/>
                <a:cs typeface="Calibri"/>
              </a:rPr>
              <a:t> </a:t>
            </a:r>
            <a:r>
              <a:rPr lang="en-US" sz="2000" b="1" dirty="0">
                <a:solidFill>
                  <a:srgbClr val="FF4E5C"/>
                </a:solidFill>
                <a:latin typeface="Garamond"/>
                <a:ea typeface="Calibri"/>
                <a:cs typeface="Calibri"/>
              </a:rPr>
              <a:t>Indian Penal Code sections</a:t>
            </a:r>
          </a:p>
          <a:p>
            <a:pPr algn="just">
              <a:lnSpc>
                <a:spcPct val="150000"/>
              </a:lnSpc>
            </a:pPr>
            <a:r>
              <a:rPr lang="en-US" sz="2000" dirty="0">
                <a:solidFill>
                  <a:srgbClr val="282523"/>
                </a:solidFill>
                <a:latin typeface="Garamond"/>
                <a:ea typeface="Calibri"/>
                <a:cs typeface="Calibri"/>
              </a:rPr>
              <a:t>The dataset contains features like </a:t>
            </a:r>
            <a:r>
              <a:rPr lang="en-US" sz="2000" b="1" dirty="0">
                <a:solidFill>
                  <a:srgbClr val="FF5059"/>
                </a:solidFill>
                <a:latin typeface="Garamond"/>
                <a:ea typeface="Calibri"/>
                <a:cs typeface="Calibri"/>
              </a:rPr>
              <a:t>Questions, Answers</a:t>
            </a:r>
          </a:p>
          <a:p>
            <a:pPr algn="just">
              <a:lnSpc>
                <a:spcPct val="150000"/>
              </a:lnSpc>
            </a:pPr>
            <a:r>
              <a:rPr lang="en-US" sz="2000" dirty="0">
                <a:solidFill>
                  <a:srgbClr val="282523"/>
                </a:solidFill>
                <a:latin typeface="Garamond"/>
                <a:ea typeface="Calibri"/>
                <a:cs typeface="Calibri"/>
              </a:rPr>
              <a:t>It is a </a:t>
            </a:r>
            <a:r>
              <a:rPr lang="en-US" sz="2000" b="1" dirty="0">
                <a:solidFill>
                  <a:srgbClr val="FF5059"/>
                </a:solidFill>
                <a:latin typeface="Garamond"/>
                <a:ea typeface="Calibri"/>
                <a:cs typeface="Calibri"/>
              </a:rPr>
              <a:t>Manual dataset</a:t>
            </a:r>
            <a:r>
              <a:rPr lang="en-US" sz="2000" dirty="0">
                <a:solidFill>
                  <a:srgbClr val="282523"/>
                </a:solidFill>
                <a:latin typeface="Garamond"/>
                <a:ea typeface="Calibri"/>
                <a:cs typeface="Calibri"/>
              </a:rPr>
              <a:t> containing 583 columns and 2 rows.</a:t>
            </a:r>
            <a:endParaRPr lang="en-US" sz="2000">
              <a:solidFill>
                <a:srgbClr val="000000"/>
              </a:solidFill>
              <a:latin typeface="Garamond"/>
              <a:ea typeface="Calibri"/>
              <a:cs typeface="Calibri"/>
            </a:endParaRPr>
          </a:p>
          <a:p>
            <a:pPr algn="just">
              <a:lnSpc>
                <a:spcPct val="150000"/>
              </a:lnSpc>
            </a:pPr>
            <a:r>
              <a:rPr lang="en-US" sz="2000" dirty="0">
                <a:solidFill>
                  <a:srgbClr val="282523"/>
                </a:solidFill>
                <a:latin typeface="Garamond"/>
                <a:cs typeface="Calibri"/>
              </a:rPr>
              <a:t>However, since the dataset is manually entered, it </a:t>
            </a:r>
            <a:r>
              <a:rPr lang="en-US" sz="2000" b="1" dirty="0">
                <a:solidFill>
                  <a:srgbClr val="FF5059"/>
                </a:solidFill>
                <a:latin typeface="Garamond"/>
                <a:cs typeface="Calibri"/>
              </a:rPr>
              <a:t>does not require a cleaning process.</a:t>
            </a:r>
            <a:endParaRPr lang="en-US" sz="2000" b="1">
              <a:solidFill>
                <a:srgbClr val="FF5059"/>
              </a:solidFill>
              <a:latin typeface="Garamond"/>
              <a:cs typeface="Calibri" panose="020F0502020204030204" pitchFamily="34" charset="0"/>
            </a:endParaRPr>
          </a:p>
          <a:p>
            <a:pPr algn="just">
              <a:lnSpc>
                <a:spcPct val="150000"/>
              </a:lnSpc>
            </a:pPr>
            <a:r>
              <a:rPr lang="en-US" sz="2000" dirty="0">
                <a:solidFill>
                  <a:srgbClr val="282523"/>
                </a:solidFill>
                <a:latin typeface="Garamond"/>
                <a:ea typeface="Calibri"/>
                <a:cs typeface="Calibri"/>
              </a:rPr>
              <a:t>However, since the dataset is manually entered, it</a:t>
            </a:r>
            <a:r>
              <a:rPr lang="en-US" sz="2000" dirty="0">
                <a:solidFill>
                  <a:srgbClr val="FF5059"/>
                </a:solidFill>
                <a:latin typeface="Garamond"/>
                <a:ea typeface="Calibri"/>
                <a:cs typeface="Calibri"/>
              </a:rPr>
              <a:t> </a:t>
            </a:r>
            <a:r>
              <a:rPr lang="en-US" sz="2000" b="1" dirty="0">
                <a:solidFill>
                  <a:srgbClr val="FF5059"/>
                </a:solidFill>
                <a:latin typeface="Garamond"/>
                <a:ea typeface="Calibri"/>
                <a:cs typeface="Calibri"/>
              </a:rPr>
              <a:t>does not require a EDA process also</a:t>
            </a:r>
          </a:p>
          <a:p>
            <a:pPr algn="just">
              <a:lnSpc>
                <a:spcPct val="150000"/>
              </a:lnSpc>
            </a:pPr>
            <a:endParaRPr lang="en-US" sz="2000" b="1" dirty="0">
              <a:solidFill>
                <a:srgbClr val="FF5059"/>
              </a:solidFill>
              <a:latin typeface="Garamond"/>
              <a:ea typeface="Calibri"/>
              <a:cs typeface="Calibri"/>
            </a:endParaRPr>
          </a:p>
          <a:p>
            <a:pPr marL="457200" indent="-457200" algn="just">
              <a:lnSpc>
                <a:spcPct val="150000"/>
              </a:lnSpc>
            </a:pPr>
            <a:endParaRPr lang="en-US" sz="2000" dirty="0">
              <a:solidFill>
                <a:srgbClr val="282523"/>
              </a:solidFill>
              <a:latin typeface="Calibri"/>
              <a:ea typeface="Calibri"/>
              <a:cs typeface="Calibri"/>
            </a:endParaRPr>
          </a:p>
        </p:txBody>
      </p:sp>
      <p:pic>
        <p:nvPicPr>
          <p:cNvPr id="5" name="Picture 4" descr="Dark analytics concept illustration">
            <a:extLst>
              <a:ext uri="{FF2B5EF4-FFF2-40B4-BE49-F238E27FC236}">
                <a16:creationId xmlns:a16="http://schemas.microsoft.com/office/drawing/2014/main" id="{90DDC53A-D9F6-8B33-CF74-41EFDFD6C16F}"/>
              </a:ext>
            </a:extLst>
          </p:cNvPr>
          <p:cNvPicPr>
            <a:picLocks noChangeAspect="1"/>
          </p:cNvPicPr>
          <p:nvPr/>
        </p:nvPicPr>
        <p:blipFill>
          <a:blip r:embed="rId2"/>
          <a:stretch>
            <a:fillRect/>
          </a:stretch>
        </p:blipFill>
        <p:spPr>
          <a:xfrm>
            <a:off x="8116529" y="2343266"/>
            <a:ext cx="3800167" cy="2527887"/>
          </a:xfrm>
          <a:prstGeom prst="rect">
            <a:avLst/>
          </a:prstGeom>
          <a:ln>
            <a:solidFill>
              <a:schemeClr val="bg1"/>
            </a:solidFill>
          </a:ln>
        </p:spPr>
      </p:pic>
    </p:spTree>
    <p:extLst>
      <p:ext uri="{BB962C8B-B14F-4D97-AF65-F5344CB8AC3E}">
        <p14:creationId xmlns:p14="http://schemas.microsoft.com/office/powerpoint/2010/main" val="980896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286999" y="668981"/>
            <a:ext cx="10475005" cy="612775"/>
          </a:xfrm>
        </p:spPr>
        <p:txBody>
          <a:bodyPr vert="horz" lIns="0" tIns="0" rIns="0" bIns="0" rtlCol="0" anchor="ctr">
            <a:noAutofit/>
          </a:bodyPr>
          <a:lstStyle/>
          <a:p>
            <a:pPr algn="ctr"/>
            <a:r>
              <a:rPr lang="en-US" sz="4400" dirty="0">
                <a:solidFill>
                  <a:srgbClr val="1C1A55"/>
                </a:solidFill>
                <a:latin typeface="Garamond"/>
                <a:ea typeface="Calibri"/>
                <a:cs typeface="Calibri"/>
              </a:rPr>
              <a:t>Model Selection</a:t>
            </a: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562769" y="1538700"/>
            <a:ext cx="8270346" cy="4017067"/>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algn="just">
              <a:lnSpc>
                <a:spcPct val="150000"/>
              </a:lnSpc>
            </a:pPr>
            <a:r>
              <a:rPr lang="en-US" sz="2000" b="1" err="1">
                <a:solidFill>
                  <a:srgbClr val="0F0673"/>
                </a:solidFill>
                <a:latin typeface="Garamond"/>
                <a:ea typeface="Calibri"/>
                <a:cs typeface="Calibri"/>
              </a:rPr>
              <a:t>LLaMA</a:t>
            </a:r>
            <a:r>
              <a:rPr lang="en-US" sz="2000" b="1" dirty="0">
                <a:solidFill>
                  <a:srgbClr val="0F0673"/>
                </a:solidFill>
                <a:latin typeface="Garamond"/>
                <a:ea typeface="Calibri"/>
                <a:cs typeface="Calibri"/>
              </a:rPr>
              <a:t> 3.2 (Large Language Model Application 3.2 </a:t>
            </a:r>
            <a:r>
              <a:rPr lang="en-US" sz="2000" dirty="0">
                <a:solidFill>
                  <a:srgbClr val="000000"/>
                </a:solidFill>
                <a:latin typeface="Garamond"/>
                <a:ea typeface="Calibri"/>
                <a:cs typeface="Calibri"/>
              </a:rPr>
              <a:t>is a conversational AI model developed by Meta AI. It's an advanced language model designed for various natural language processing (NLP) tasks.</a:t>
            </a:r>
            <a:endParaRPr lang="en-US" sz="2000">
              <a:latin typeface="Garamond"/>
              <a:ea typeface="Calibri"/>
              <a:cs typeface="Calibri"/>
            </a:endParaRPr>
          </a:p>
          <a:p>
            <a:pPr algn="just">
              <a:lnSpc>
                <a:spcPct val="150000"/>
              </a:lnSpc>
            </a:pPr>
            <a:r>
              <a:rPr lang="en-US" sz="2000" dirty="0">
                <a:solidFill>
                  <a:srgbClr val="000000"/>
                </a:solidFill>
                <a:latin typeface="Garamond"/>
                <a:ea typeface="Calibri"/>
                <a:cs typeface="Calibri"/>
              </a:rPr>
              <a:t>which is well-suited for legal case analysis due to its ability to handle complex language and context.</a:t>
            </a:r>
          </a:p>
          <a:p>
            <a:pPr algn="just">
              <a:lnSpc>
                <a:spcPct val="150000"/>
              </a:lnSpc>
            </a:pPr>
            <a:r>
              <a:rPr lang="en-US" sz="2000" dirty="0">
                <a:solidFill>
                  <a:srgbClr val="000000"/>
                </a:solidFill>
                <a:latin typeface="Garamond"/>
                <a:ea typeface="Calibri"/>
                <a:cs typeface="Calibri"/>
              </a:rPr>
              <a:t> Key benefits include improved performance on legal texts, while challenges included adapting the model to fit specific legal inquiries.</a:t>
            </a:r>
            <a:endParaRPr lang="en-US" sz="2000" dirty="0">
              <a:latin typeface="Garamond"/>
              <a:ea typeface="Calibri"/>
              <a:cs typeface="Calibri"/>
            </a:endParaRPr>
          </a:p>
        </p:txBody>
      </p:sp>
      <p:pic>
        <p:nvPicPr>
          <p:cNvPr id="5" name="Picture 4" descr="Career opportunity. Life coaching, self development. Path, direction choosing. Decision making, problem solving activity, best decision here concept. Pinkish coral bluevector isolated illustration">
            <a:extLst>
              <a:ext uri="{FF2B5EF4-FFF2-40B4-BE49-F238E27FC236}">
                <a16:creationId xmlns:a16="http://schemas.microsoft.com/office/drawing/2014/main" id="{33DFB64A-DA45-931B-6C7D-3FDCE152158D}"/>
              </a:ext>
            </a:extLst>
          </p:cNvPr>
          <p:cNvPicPr>
            <a:picLocks noChangeAspect="1"/>
          </p:cNvPicPr>
          <p:nvPr/>
        </p:nvPicPr>
        <p:blipFill>
          <a:blip r:embed="rId2"/>
          <a:stretch>
            <a:fillRect/>
          </a:stretch>
        </p:blipFill>
        <p:spPr>
          <a:xfrm>
            <a:off x="8675007" y="2451830"/>
            <a:ext cx="3261783" cy="2197755"/>
          </a:xfrm>
          <a:prstGeom prst="rect">
            <a:avLst/>
          </a:prstGeom>
          <a:ln>
            <a:solidFill>
              <a:schemeClr val="bg1"/>
            </a:solidFill>
          </a:ln>
        </p:spPr>
      </p:pic>
    </p:spTree>
    <p:extLst>
      <p:ext uri="{BB962C8B-B14F-4D97-AF65-F5344CB8AC3E}">
        <p14:creationId xmlns:p14="http://schemas.microsoft.com/office/powerpoint/2010/main" val="243075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361083" y="203314"/>
            <a:ext cx="10475005" cy="612775"/>
          </a:xfrm>
        </p:spPr>
        <p:txBody>
          <a:bodyPr vert="horz" lIns="0" tIns="0" rIns="0" bIns="0" rtlCol="0" anchor="ctr">
            <a:noAutofit/>
          </a:bodyPr>
          <a:lstStyle/>
          <a:p>
            <a:pPr algn="ctr"/>
            <a:r>
              <a:rPr lang="en-US" sz="4400" dirty="0">
                <a:solidFill>
                  <a:srgbClr val="1C1A55"/>
                </a:solidFill>
                <a:latin typeface="Garamond"/>
                <a:ea typeface="Calibri"/>
                <a:cs typeface="Calibri"/>
              </a:rPr>
              <a:t>Why </a:t>
            </a:r>
            <a:r>
              <a:rPr lang="en-US" sz="4400" err="1">
                <a:solidFill>
                  <a:srgbClr val="1C1A55"/>
                </a:solidFill>
                <a:latin typeface="Garamond"/>
                <a:ea typeface="Calibri"/>
                <a:cs typeface="Calibri"/>
              </a:rPr>
              <a:t>LLaMA</a:t>
            </a:r>
            <a:r>
              <a:rPr lang="en-US" sz="4400" dirty="0">
                <a:solidFill>
                  <a:srgbClr val="1C1A55"/>
                </a:solidFill>
                <a:latin typeface="Garamond"/>
                <a:ea typeface="Calibri"/>
                <a:cs typeface="Calibri"/>
              </a:rPr>
              <a:t> 3.2 ?</a:t>
            </a: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234685" y="692031"/>
            <a:ext cx="8323262" cy="5477568"/>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algn="just">
              <a:lnSpc>
                <a:spcPct val="100000"/>
              </a:lnSpc>
            </a:pPr>
            <a:endParaRPr lang="en-US" sz="2000" dirty="0">
              <a:solidFill>
                <a:srgbClr val="000000"/>
              </a:solidFill>
              <a:latin typeface="Garamond"/>
              <a:cs typeface="Calibri" panose="020F0502020204030204" pitchFamily="34" charset="0"/>
            </a:endParaRPr>
          </a:p>
          <a:p>
            <a:pPr algn="just">
              <a:lnSpc>
                <a:spcPct val="100000"/>
              </a:lnSpc>
            </a:pPr>
            <a:r>
              <a:rPr lang="en-US" sz="2000">
                <a:solidFill>
                  <a:srgbClr val="000000"/>
                </a:solidFill>
                <a:latin typeface="Garamond"/>
                <a:cs typeface="Calibri"/>
              </a:rPr>
              <a:t>The</a:t>
            </a:r>
            <a:r>
              <a:rPr lang="en-US" sz="2000" b="1" dirty="0">
                <a:solidFill>
                  <a:srgbClr val="FF4F5A"/>
                </a:solidFill>
                <a:latin typeface="Garamond"/>
                <a:cs typeface="Calibri"/>
              </a:rPr>
              <a:t> </a:t>
            </a:r>
            <a:r>
              <a:rPr lang="en-US" sz="2000" b="1" err="1">
                <a:solidFill>
                  <a:srgbClr val="FF4F5A"/>
                </a:solidFill>
                <a:latin typeface="Garamond"/>
                <a:cs typeface="Calibri"/>
              </a:rPr>
              <a:t>LLaMA</a:t>
            </a:r>
            <a:r>
              <a:rPr lang="en-US" sz="2000" b="1" dirty="0">
                <a:solidFill>
                  <a:srgbClr val="FF4F5A"/>
                </a:solidFill>
                <a:latin typeface="Garamond"/>
                <a:cs typeface="Calibri"/>
              </a:rPr>
              <a:t> 3.2 model </a:t>
            </a:r>
            <a:r>
              <a:rPr lang="en-US" sz="2000" dirty="0">
                <a:solidFill>
                  <a:srgbClr val="000000"/>
                </a:solidFill>
                <a:latin typeface="Garamond"/>
                <a:cs typeface="Calibri"/>
              </a:rPr>
              <a:t>breaks down your questions into smaller parts called tokens. This helps it figure out what each question means.</a:t>
            </a:r>
            <a:endParaRPr lang="en-US" sz="2000">
              <a:latin typeface="Garamond"/>
              <a:cs typeface="Calibri"/>
            </a:endParaRPr>
          </a:p>
          <a:p>
            <a:pPr algn="just">
              <a:lnSpc>
                <a:spcPct val="100000"/>
              </a:lnSpc>
            </a:pPr>
            <a:endParaRPr lang="en-US" sz="2000" dirty="0">
              <a:latin typeface="Garamond"/>
              <a:cs typeface="Calibri" panose="020F0502020204030204" pitchFamily="34" charset="0"/>
            </a:endParaRPr>
          </a:p>
          <a:p>
            <a:pPr algn="just">
              <a:lnSpc>
                <a:spcPct val="100000"/>
              </a:lnSpc>
            </a:pPr>
            <a:r>
              <a:rPr lang="en-US" sz="2000" dirty="0">
                <a:solidFill>
                  <a:srgbClr val="000000"/>
                </a:solidFill>
                <a:latin typeface="Garamond"/>
                <a:cs typeface="Calibri"/>
              </a:rPr>
              <a:t>The </a:t>
            </a:r>
            <a:r>
              <a:rPr lang="en-US" sz="2000" b="1" dirty="0">
                <a:solidFill>
                  <a:srgbClr val="FF4F5A"/>
                </a:solidFill>
                <a:latin typeface="Garamond"/>
                <a:cs typeface="Calibri"/>
              </a:rPr>
              <a:t>model learns from a large set of examples</a:t>
            </a:r>
            <a:r>
              <a:rPr lang="en-US" sz="2000" dirty="0">
                <a:solidFill>
                  <a:srgbClr val="000000"/>
                </a:solidFill>
                <a:latin typeface="Garamond"/>
                <a:cs typeface="Calibri"/>
              </a:rPr>
              <a:t> of questions and answers. This training helps it understand how questions are usually asked and how to respond correctly.</a:t>
            </a:r>
            <a:endParaRPr lang="en-US" sz="2000">
              <a:latin typeface="Garamond"/>
              <a:cs typeface="Calibri"/>
            </a:endParaRPr>
          </a:p>
          <a:p>
            <a:pPr algn="just">
              <a:lnSpc>
                <a:spcPct val="100000"/>
              </a:lnSpc>
            </a:pPr>
            <a:endParaRPr lang="en-US" sz="2000" dirty="0">
              <a:latin typeface="Garamond"/>
              <a:cs typeface="Calibri" panose="020F0502020204030204" pitchFamily="34" charset="0"/>
            </a:endParaRPr>
          </a:p>
          <a:p>
            <a:pPr algn="just">
              <a:lnSpc>
                <a:spcPct val="100000"/>
              </a:lnSpc>
            </a:pPr>
            <a:r>
              <a:rPr lang="en-US" sz="2000" dirty="0">
                <a:solidFill>
                  <a:srgbClr val="000000"/>
                </a:solidFill>
                <a:latin typeface="Garamond"/>
                <a:cs typeface="Calibri"/>
              </a:rPr>
              <a:t>When you ask a question,</a:t>
            </a:r>
            <a:r>
              <a:rPr lang="en-US" sz="2000" b="1" dirty="0">
                <a:solidFill>
                  <a:srgbClr val="FF4F5A"/>
                </a:solidFill>
                <a:latin typeface="Garamond"/>
                <a:cs typeface="Calibri"/>
              </a:rPr>
              <a:t> the model creates answers based on what it has learned.</a:t>
            </a:r>
            <a:r>
              <a:rPr lang="en-US" sz="2000" dirty="0">
                <a:solidFill>
                  <a:srgbClr val="000000"/>
                </a:solidFill>
                <a:latin typeface="Garamond"/>
                <a:cs typeface="Calibri"/>
              </a:rPr>
              <a:t> It looks at the context of your question to provide a sensible response.</a:t>
            </a:r>
            <a:endParaRPr lang="en-US" sz="2000">
              <a:latin typeface="Garamond"/>
              <a:cs typeface="Calibri"/>
            </a:endParaRPr>
          </a:p>
          <a:p>
            <a:pPr algn="just">
              <a:lnSpc>
                <a:spcPct val="100000"/>
              </a:lnSpc>
            </a:pPr>
            <a:endParaRPr lang="en-US" sz="2000" dirty="0">
              <a:latin typeface="Garamond"/>
              <a:cs typeface="Calibri" panose="020F0502020204030204" pitchFamily="34" charset="0"/>
            </a:endParaRPr>
          </a:p>
          <a:p>
            <a:pPr algn="just">
              <a:lnSpc>
                <a:spcPct val="100000"/>
              </a:lnSpc>
            </a:pPr>
            <a:r>
              <a:rPr lang="en-US" sz="2000" dirty="0">
                <a:solidFill>
                  <a:srgbClr val="000000"/>
                </a:solidFill>
                <a:latin typeface="Garamond"/>
                <a:cs typeface="Calibri"/>
              </a:rPr>
              <a:t>The model gets better as it answers more questions</a:t>
            </a:r>
            <a:r>
              <a:rPr lang="en-US" sz="2000" b="1" dirty="0">
                <a:solidFill>
                  <a:srgbClr val="FF4F5A"/>
                </a:solidFill>
                <a:latin typeface="Garamond"/>
                <a:cs typeface="Calibri"/>
              </a:rPr>
              <a:t>. With each interaction, it learns and adapts to give improved responses in the future.</a:t>
            </a:r>
          </a:p>
        </p:txBody>
      </p:sp>
      <p:pic>
        <p:nvPicPr>
          <p:cNvPr id="5" name="Picture 4" descr="Javascript frameworks concept illustration">
            <a:extLst>
              <a:ext uri="{FF2B5EF4-FFF2-40B4-BE49-F238E27FC236}">
                <a16:creationId xmlns:a16="http://schemas.microsoft.com/office/drawing/2014/main" id="{FB7211DC-12E0-0B09-B713-3CFB85A51575}"/>
              </a:ext>
            </a:extLst>
          </p:cNvPr>
          <p:cNvPicPr>
            <a:picLocks noChangeAspect="1"/>
          </p:cNvPicPr>
          <p:nvPr/>
        </p:nvPicPr>
        <p:blipFill>
          <a:blip r:embed="rId2"/>
          <a:stretch>
            <a:fillRect/>
          </a:stretch>
        </p:blipFill>
        <p:spPr>
          <a:xfrm>
            <a:off x="8682226" y="2198513"/>
            <a:ext cx="3081866" cy="2218921"/>
          </a:xfrm>
          <a:prstGeom prst="rect">
            <a:avLst/>
          </a:prstGeom>
          <a:ln>
            <a:solidFill>
              <a:schemeClr val="bg1"/>
            </a:solidFill>
          </a:ln>
        </p:spPr>
      </p:pic>
    </p:spTree>
    <p:extLst>
      <p:ext uri="{BB962C8B-B14F-4D97-AF65-F5344CB8AC3E}">
        <p14:creationId xmlns:p14="http://schemas.microsoft.com/office/powerpoint/2010/main" val="3100857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nary code concept illustration">
            <a:extLst>
              <a:ext uri="{FF2B5EF4-FFF2-40B4-BE49-F238E27FC236}">
                <a16:creationId xmlns:a16="http://schemas.microsoft.com/office/drawing/2014/main" id="{BCA29B5F-803B-5D48-DFD1-3326A5FF54DC}"/>
              </a:ext>
            </a:extLst>
          </p:cNvPr>
          <p:cNvPicPr>
            <a:picLocks noChangeAspect="1"/>
          </p:cNvPicPr>
          <p:nvPr/>
        </p:nvPicPr>
        <p:blipFill>
          <a:blip r:embed="rId2"/>
          <a:stretch>
            <a:fillRect/>
          </a:stretch>
        </p:blipFill>
        <p:spPr>
          <a:xfrm>
            <a:off x="9444567" y="2766483"/>
            <a:ext cx="2743200" cy="2743200"/>
          </a:xfrm>
          <a:prstGeom prst="rect">
            <a:avLst/>
          </a:prstGeom>
          <a:ln>
            <a:solidFill>
              <a:schemeClr val="bg1"/>
            </a:solidFill>
          </a:ln>
        </p:spPr>
      </p:pic>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615082" y="256231"/>
            <a:ext cx="10475005" cy="612775"/>
          </a:xfrm>
        </p:spPr>
        <p:txBody>
          <a:bodyPr vert="horz" lIns="0" tIns="0" rIns="0" bIns="0" rtlCol="0" anchor="ctr">
            <a:noAutofit/>
          </a:bodyPr>
          <a:lstStyle/>
          <a:p>
            <a:pPr algn="ctr"/>
            <a:r>
              <a:rPr lang="en-US" sz="4400" dirty="0">
                <a:solidFill>
                  <a:srgbClr val="1C1A55"/>
                </a:solidFill>
                <a:latin typeface="Garamond"/>
                <a:ea typeface="Calibri"/>
                <a:cs typeface="Calibri"/>
              </a:rPr>
              <a:t>Training Process</a:t>
            </a:r>
            <a:endParaRPr lang="en-US" sz="4400" dirty="0" err="1">
              <a:solidFill>
                <a:srgbClr val="1C1A55"/>
              </a:solidFill>
              <a:latin typeface="Garamond"/>
              <a:ea typeface="Calibri"/>
              <a:cs typeface="Calibri"/>
            </a:endParaRP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456936" y="1041283"/>
            <a:ext cx="8820678" cy="5318816"/>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a:lnSpc>
                <a:spcPct val="150000"/>
              </a:lnSpc>
            </a:pPr>
            <a:r>
              <a:rPr lang="en-US" sz="2000" dirty="0">
                <a:latin typeface="Garamond"/>
                <a:cs typeface="Calibri"/>
              </a:rPr>
              <a:t>The model will be trained 3 times on the legal dataset to achieve a good</a:t>
            </a:r>
            <a:r>
              <a:rPr lang="en-US" sz="2000" b="1" dirty="0">
                <a:solidFill>
                  <a:srgbClr val="385A64"/>
                </a:solidFill>
                <a:latin typeface="Garamond"/>
                <a:cs typeface="Calibri"/>
              </a:rPr>
              <a:t> balance between  accuracy.</a:t>
            </a:r>
          </a:p>
          <a:p>
            <a:pPr>
              <a:lnSpc>
                <a:spcPct val="150000"/>
              </a:lnSpc>
            </a:pPr>
            <a:r>
              <a:rPr lang="en-US" sz="2000" dirty="0">
                <a:latin typeface="Garamond"/>
                <a:cs typeface="Calibri"/>
              </a:rPr>
              <a:t>The model will </a:t>
            </a:r>
            <a:r>
              <a:rPr lang="en-US" sz="2000" b="1" dirty="0">
                <a:solidFill>
                  <a:srgbClr val="385A64"/>
                </a:solidFill>
                <a:latin typeface="Garamond"/>
                <a:cs typeface="Calibri"/>
              </a:rPr>
              <a:t>process 4 examples at once</a:t>
            </a:r>
            <a:r>
              <a:rPr lang="en-US" sz="2000" dirty="0">
                <a:latin typeface="Garamond"/>
                <a:cs typeface="Calibri"/>
              </a:rPr>
              <a:t> during training to balance memory usage and training efficiency.</a:t>
            </a:r>
          </a:p>
          <a:p>
            <a:pPr>
              <a:lnSpc>
                <a:spcPct val="150000"/>
              </a:lnSpc>
            </a:pPr>
            <a:r>
              <a:rPr lang="en-US" sz="2000" dirty="0">
                <a:latin typeface="Garamond"/>
                <a:cs typeface="Calibri"/>
              </a:rPr>
              <a:t>Applied a </a:t>
            </a:r>
            <a:r>
              <a:rPr lang="en-US" sz="2000" b="1" dirty="0">
                <a:solidFill>
                  <a:srgbClr val="385A64"/>
                </a:solidFill>
                <a:latin typeface="Garamond"/>
                <a:cs typeface="Calibri"/>
              </a:rPr>
              <a:t>learning rate of 0.0002 (2e-4), </a:t>
            </a:r>
            <a:r>
              <a:rPr lang="en-US" sz="2000" dirty="0">
                <a:latin typeface="Garamond"/>
                <a:cs typeface="Calibri"/>
              </a:rPr>
              <a:t>which controls the step size at each iteration while moving toward a minimum of the loss function. This moderate learning rate helps prevent the model from making overly aggressive updates, promoting a more stable convergence.</a:t>
            </a:r>
          </a:p>
          <a:p>
            <a:pPr>
              <a:lnSpc>
                <a:spcPct val="150000"/>
              </a:lnSpc>
            </a:pPr>
            <a:r>
              <a:rPr lang="en-US" sz="2000" dirty="0">
                <a:latin typeface="Garamond"/>
                <a:cs typeface="Calibri"/>
              </a:rPr>
              <a:t>The model was</a:t>
            </a:r>
            <a:r>
              <a:rPr lang="en-US" sz="2000" b="1" dirty="0">
                <a:solidFill>
                  <a:srgbClr val="385A64"/>
                </a:solidFill>
                <a:latin typeface="Garamond"/>
                <a:cs typeface="Calibri"/>
              </a:rPr>
              <a:t> trained specifically on legal data </a:t>
            </a:r>
            <a:r>
              <a:rPr lang="en-US" sz="2000" dirty="0">
                <a:latin typeface="Garamond"/>
                <a:cs typeface="Calibri"/>
              </a:rPr>
              <a:t>to understand legal terms and IPC sections better.</a:t>
            </a:r>
          </a:p>
          <a:p>
            <a:pPr>
              <a:lnSpc>
                <a:spcPct val="150000"/>
              </a:lnSpc>
            </a:pPr>
            <a:endParaRPr lang="en-US" sz="2000" dirty="0">
              <a:latin typeface="Calibri"/>
              <a:cs typeface="Calibri"/>
            </a:endParaRPr>
          </a:p>
        </p:txBody>
      </p:sp>
    </p:spTree>
    <p:extLst>
      <p:ext uri="{BB962C8B-B14F-4D97-AF65-F5344CB8AC3E}">
        <p14:creationId xmlns:p14="http://schemas.microsoft.com/office/powerpoint/2010/main" val="1414923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personal files concept illustration">
            <a:extLst>
              <a:ext uri="{FF2B5EF4-FFF2-40B4-BE49-F238E27FC236}">
                <a16:creationId xmlns:a16="http://schemas.microsoft.com/office/drawing/2014/main" id="{1540922E-20AF-83C3-0829-E4EF771A3E92}"/>
              </a:ext>
            </a:extLst>
          </p:cNvPr>
          <p:cNvPicPr>
            <a:picLocks noChangeAspect="1"/>
          </p:cNvPicPr>
          <p:nvPr/>
        </p:nvPicPr>
        <p:blipFill>
          <a:blip r:embed="rId2"/>
          <a:stretch>
            <a:fillRect/>
          </a:stretch>
        </p:blipFill>
        <p:spPr>
          <a:xfrm>
            <a:off x="9040888" y="2725662"/>
            <a:ext cx="3155950" cy="3208866"/>
          </a:xfrm>
          <a:prstGeom prst="rect">
            <a:avLst/>
          </a:prstGeom>
          <a:ln>
            <a:solidFill>
              <a:schemeClr val="bg1"/>
            </a:solidFill>
          </a:ln>
        </p:spPr>
      </p:pic>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286999" y="668981"/>
            <a:ext cx="10475005" cy="612775"/>
          </a:xfrm>
        </p:spPr>
        <p:txBody>
          <a:bodyPr vert="horz" lIns="0" tIns="0" rIns="0" bIns="0" rtlCol="0" anchor="ctr">
            <a:noAutofit/>
          </a:bodyPr>
          <a:lstStyle/>
          <a:p>
            <a:pPr algn="ctr"/>
            <a:r>
              <a:rPr lang="en-US" sz="4800" dirty="0">
                <a:solidFill>
                  <a:srgbClr val="1C1A55"/>
                </a:solidFill>
                <a:latin typeface="Garamond"/>
                <a:ea typeface="Calibri"/>
                <a:cs typeface="Calibri"/>
              </a:rPr>
              <a:t>Key Chatbot Model Files</a:t>
            </a:r>
            <a:endParaRPr lang="en-US" sz="4800" dirty="0">
              <a:latin typeface="Garamond"/>
            </a:endParaRP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287603" y="1443450"/>
            <a:ext cx="9373735" cy="4620316"/>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a:lnSpc>
                <a:spcPct val="150000"/>
              </a:lnSpc>
            </a:pPr>
            <a:r>
              <a:rPr lang="en-US" sz="2000" dirty="0">
                <a:latin typeface="Garamond"/>
                <a:cs typeface="Calibri"/>
              </a:rPr>
              <a:t>The key model files necessary for the chatbot’s deployment include:</a:t>
            </a:r>
            <a:endParaRPr lang="en-US">
              <a:cs typeface="Calibri" panose="020F0502020204030204" pitchFamily="34" charset="0"/>
            </a:endParaRPr>
          </a:p>
          <a:p>
            <a:pPr>
              <a:lnSpc>
                <a:spcPct val="150000"/>
              </a:lnSpc>
            </a:pPr>
            <a:r>
              <a:rPr lang="en-US" sz="2000" b="1" err="1">
                <a:solidFill>
                  <a:srgbClr val="007DFE"/>
                </a:solidFill>
                <a:latin typeface="Garamond"/>
                <a:cs typeface="Calibri"/>
              </a:rPr>
              <a:t>adapter_config.json</a:t>
            </a:r>
            <a:r>
              <a:rPr lang="en-US" sz="2000" b="1" dirty="0">
                <a:solidFill>
                  <a:srgbClr val="007DFE"/>
                </a:solidFill>
                <a:latin typeface="Garamond"/>
                <a:cs typeface="Calibri"/>
              </a:rPr>
              <a:t>:</a:t>
            </a:r>
            <a:r>
              <a:rPr lang="en-US" sz="2000" dirty="0">
                <a:latin typeface="Garamond"/>
                <a:cs typeface="Calibri"/>
              </a:rPr>
              <a:t> This file stores important settings used to adjust the model's behavior, keeping it aligned with its original training.</a:t>
            </a:r>
          </a:p>
          <a:p>
            <a:pPr>
              <a:lnSpc>
                <a:spcPct val="150000"/>
              </a:lnSpc>
            </a:pPr>
            <a:r>
              <a:rPr lang="en-US" sz="2000" b="1" err="1">
                <a:solidFill>
                  <a:srgbClr val="007DFE"/>
                </a:solidFill>
                <a:latin typeface="Garamond"/>
                <a:cs typeface="Calibri"/>
              </a:rPr>
              <a:t>adapter_model.safetensors</a:t>
            </a:r>
            <a:r>
              <a:rPr lang="en-US" sz="2000" b="1" dirty="0">
                <a:solidFill>
                  <a:srgbClr val="007DFE"/>
                </a:solidFill>
                <a:latin typeface="Garamond"/>
                <a:cs typeface="Calibri"/>
              </a:rPr>
              <a:t>:</a:t>
            </a:r>
            <a:r>
              <a:rPr lang="en-US" sz="2000" dirty="0">
                <a:solidFill>
                  <a:srgbClr val="007DFE"/>
                </a:solidFill>
                <a:latin typeface="Garamond"/>
                <a:cs typeface="Calibri"/>
              </a:rPr>
              <a:t> </a:t>
            </a:r>
            <a:r>
              <a:rPr lang="en-US" sz="2000" dirty="0">
                <a:latin typeface="Garamond"/>
                <a:cs typeface="Calibri"/>
              </a:rPr>
              <a:t>This file contains the core structure and learned knowledge of the chatbot. It allows the chatbot to understand legal cases and suggest appropriate IPC sections and punishments.</a:t>
            </a:r>
          </a:p>
          <a:p>
            <a:pPr>
              <a:lnSpc>
                <a:spcPct val="150000"/>
              </a:lnSpc>
            </a:pPr>
            <a:r>
              <a:rPr lang="en-US" sz="2000" dirty="0">
                <a:latin typeface="Garamond"/>
                <a:cs typeface="Calibri"/>
              </a:rPr>
              <a:t>These files collectively are essential to properly deploy the chatbot, as they allow the model to process text inputs, interpret legal language, and provide accurate responses based on the trained data.</a:t>
            </a:r>
            <a:endParaRPr lang="en-US" dirty="0">
              <a:latin typeface="Garamond"/>
            </a:endParaRPr>
          </a:p>
        </p:txBody>
      </p:sp>
    </p:spTree>
    <p:extLst>
      <p:ext uri="{BB962C8B-B14F-4D97-AF65-F5344CB8AC3E}">
        <p14:creationId xmlns:p14="http://schemas.microsoft.com/office/powerpoint/2010/main" val="81679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286999" y="298565"/>
            <a:ext cx="10475005" cy="612775"/>
          </a:xfrm>
        </p:spPr>
        <p:txBody>
          <a:bodyPr vert="horz" lIns="0" tIns="0" rIns="0" bIns="0" rtlCol="0" anchor="ctr">
            <a:noAutofit/>
          </a:bodyPr>
          <a:lstStyle/>
          <a:p>
            <a:pPr algn="ctr"/>
            <a:r>
              <a:rPr lang="en-US" sz="4400" dirty="0">
                <a:solidFill>
                  <a:srgbClr val="1C1A55"/>
                </a:solidFill>
                <a:latin typeface="Garamond"/>
                <a:ea typeface="Calibri"/>
                <a:cs typeface="Calibri"/>
              </a:rPr>
              <a:t>Challenges Faced</a:t>
            </a:r>
            <a:endParaRPr lang="en-US" dirty="0">
              <a:solidFill>
                <a:srgbClr val="1C1A55"/>
              </a:solidFill>
              <a:latin typeface="Garamond"/>
            </a:endParaRP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283973" y="1020117"/>
            <a:ext cx="8591476" cy="4436770"/>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marL="342900" indent="-342900" algn="just">
              <a:lnSpc>
                <a:spcPct val="150000"/>
              </a:lnSpc>
            </a:pPr>
            <a:r>
              <a:rPr lang="en-US" sz="2000" b="1" dirty="0">
                <a:solidFill>
                  <a:srgbClr val="017CFA"/>
                </a:solidFill>
                <a:latin typeface="Garamond"/>
                <a:cs typeface="Calibri"/>
              </a:rPr>
              <a:t>The model is too large to run efficiently on a typical local machine.</a:t>
            </a:r>
            <a:r>
              <a:rPr lang="en-US" sz="2000" dirty="0">
                <a:latin typeface="Garamond"/>
                <a:cs typeface="Calibri"/>
              </a:rPr>
              <a:t> It requires significant resources that many local environments can't provide, making it difficult to ensure smooth and reliable performance.</a:t>
            </a:r>
          </a:p>
          <a:p>
            <a:pPr marL="342900" indent="-342900" algn="just">
              <a:lnSpc>
                <a:spcPct val="150000"/>
              </a:lnSpc>
            </a:pPr>
            <a:r>
              <a:rPr lang="en-US" sz="2000" dirty="0">
                <a:solidFill>
                  <a:srgbClr val="181717"/>
                </a:solidFill>
                <a:latin typeface="Garamond"/>
                <a:cs typeface="Calibri"/>
              </a:rPr>
              <a:t>Running this large model is challenging due to memory limitations and processing delays. These issues make it </a:t>
            </a:r>
            <a:r>
              <a:rPr lang="en-US" sz="2000" b="1" dirty="0">
                <a:solidFill>
                  <a:srgbClr val="017CFA"/>
                </a:solidFill>
                <a:latin typeface="Garamond"/>
                <a:cs typeface="Calibri"/>
              </a:rPr>
              <a:t>difficult to deploy the model as a web application</a:t>
            </a:r>
            <a:r>
              <a:rPr lang="en-US" sz="2000" dirty="0">
                <a:solidFill>
                  <a:srgbClr val="181717"/>
                </a:solidFill>
                <a:latin typeface="Garamond"/>
                <a:cs typeface="Calibri"/>
              </a:rPr>
              <a:t> and maintain smooth interactions.</a:t>
            </a:r>
          </a:p>
          <a:p>
            <a:pPr marL="342900" indent="-342900" algn="just">
              <a:lnSpc>
                <a:spcPct val="150000"/>
              </a:lnSpc>
            </a:pPr>
            <a:r>
              <a:rPr lang="en-US" sz="2000" dirty="0">
                <a:solidFill>
                  <a:srgbClr val="181717"/>
                </a:solidFill>
                <a:latin typeface="Garamond"/>
                <a:cs typeface="Calibri"/>
              </a:rPr>
              <a:t>While the model is complex, it </a:t>
            </a:r>
            <a:r>
              <a:rPr lang="en-US" sz="2000" b="1" dirty="0">
                <a:solidFill>
                  <a:srgbClr val="017CFA"/>
                </a:solidFill>
                <a:latin typeface="Garamond"/>
                <a:cs typeface="Calibri"/>
              </a:rPr>
              <a:t>still faces challenges in accurately handling complex queries.</a:t>
            </a:r>
            <a:r>
              <a:rPr lang="en-US" sz="2000" dirty="0">
                <a:solidFill>
                  <a:srgbClr val="181717"/>
                </a:solidFill>
                <a:latin typeface="Garamond"/>
                <a:cs typeface="Calibri"/>
              </a:rPr>
              <a:t> Sometimes, the model's responses might not be relevant or coherent.</a:t>
            </a:r>
          </a:p>
          <a:p>
            <a:pPr marL="342900" indent="-342900" algn="just">
              <a:lnSpc>
                <a:spcPct val="150000"/>
              </a:lnSpc>
            </a:pPr>
            <a:endParaRPr lang="en-US" sz="2000" dirty="0">
              <a:solidFill>
                <a:srgbClr val="000000"/>
              </a:solidFill>
              <a:cs typeface="Calibri"/>
            </a:endParaRPr>
          </a:p>
        </p:txBody>
      </p:sp>
      <p:pic>
        <p:nvPicPr>
          <p:cNvPr id="4" name="Picture 3" descr="A person with many arrows around her head&#10;&#10;Description automatically generated">
            <a:extLst>
              <a:ext uri="{FF2B5EF4-FFF2-40B4-BE49-F238E27FC236}">
                <a16:creationId xmlns:a16="http://schemas.microsoft.com/office/drawing/2014/main" id="{39B34FF7-B4FF-6BC7-8B00-749564DD9255}"/>
              </a:ext>
            </a:extLst>
          </p:cNvPr>
          <p:cNvPicPr>
            <a:picLocks noChangeAspect="1"/>
          </p:cNvPicPr>
          <p:nvPr/>
        </p:nvPicPr>
        <p:blipFill>
          <a:blip r:embed="rId2"/>
          <a:stretch>
            <a:fillRect/>
          </a:stretch>
        </p:blipFill>
        <p:spPr>
          <a:xfrm>
            <a:off x="8663518" y="1667934"/>
            <a:ext cx="3532716" cy="3522133"/>
          </a:xfrm>
          <a:prstGeom prst="rect">
            <a:avLst/>
          </a:prstGeom>
        </p:spPr>
      </p:pic>
    </p:spTree>
    <p:extLst>
      <p:ext uri="{BB962C8B-B14F-4D97-AF65-F5344CB8AC3E}">
        <p14:creationId xmlns:p14="http://schemas.microsoft.com/office/powerpoint/2010/main" val="710298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B7BD-F9AD-C5F7-D615-7B4C180A314F}"/>
              </a:ext>
            </a:extLst>
          </p:cNvPr>
          <p:cNvSpPr>
            <a:spLocks noGrp="1"/>
          </p:cNvSpPr>
          <p:nvPr>
            <p:ph type="title"/>
          </p:nvPr>
        </p:nvSpPr>
        <p:spPr>
          <a:xfrm>
            <a:off x="678884" y="444916"/>
            <a:ext cx="10834234" cy="612775"/>
          </a:xfrm>
        </p:spPr>
        <p:txBody>
          <a:bodyPr vert="horz" lIns="0" tIns="0" rIns="0" bIns="0" rtlCol="0" anchor="ctr">
            <a:noAutofit/>
          </a:bodyPr>
          <a:lstStyle/>
          <a:p>
            <a:pPr algn="ctr"/>
            <a:r>
              <a:rPr lang="en-US" sz="4400" dirty="0">
                <a:latin typeface="Garamond"/>
                <a:cs typeface="Calibri"/>
              </a:rPr>
              <a:t>This is How the Chat Boat Looks Like</a:t>
            </a:r>
            <a:endParaRPr lang="en-US" sz="4400"/>
          </a:p>
        </p:txBody>
      </p:sp>
      <p:pic>
        <p:nvPicPr>
          <p:cNvPr id="4" name="Content Placeholder 3" descr="A screenshot of a computer&#10;&#10;Description automatically generated">
            <a:extLst>
              <a:ext uri="{FF2B5EF4-FFF2-40B4-BE49-F238E27FC236}">
                <a16:creationId xmlns:a16="http://schemas.microsoft.com/office/drawing/2014/main" id="{C7DBD6E7-12DB-6283-6477-1C71AF912D0F}"/>
              </a:ext>
            </a:extLst>
          </p:cNvPr>
          <p:cNvPicPr>
            <a:picLocks noGrp="1" noChangeAspect="1"/>
          </p:cNvPicPr>
          <p:nvPr>
            <p:ph idx="1"/>
          </p:nvPr>
        </p:nvPicPr>
        <p:blipFill>
          <a:blip r:embed="rId2"/>
          <a:stretch>
            <a:fillRect/>
          </a:stretch>
        </p:blipFill>
        <p:spPr>
          <a:xfrm>
            <a:off x="343202" y="1382384"/>
            <a:ext cx="8267095" cy="4331819"/>
          </a:xfrm>
          <a:ln w="28575">
            <a:solidFill>
              <a:schemeClr val="bg2">
                <a:lumMod val="10000"/>
              </a:schemeClr>
            </a:solidFill>
          </a:ln>
        </p:spPr>
      </p:pic>
      <p:sp>
        <p:nvSpPr>
          <p:cNvPr id="5" name="TextBox 4">
            <a:extLst>
              <a:ext uri="{FF2B5EF4-FFF2-40B4-BE49-F238E27FC236}">
                <a16:creationId xmlns:a16="http://schemas.microsoft.com/office/drawing/2014/main" id="{44495C19-AFCF-A22E-6B2D-E85E678682C4}"/>
              </a:ext>
            </a:extLst>
          </p:cNvPr>
          <p:cNvSpPr txBox="1"/>
          <p:nvPr/>
        </p:nvSpPr>
        <p:spPr>
          <a:xfrm>
            <a:off x="8789663" y="1382450"/>
            <a:ext cx="320060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dirty="0">
                <a:latin typeface="Garamond"/>
                <a:ea typeface="+mn-lt"/>
                <a:cs typeface="+mn-lt"/>
              </a:rPr>
              <a:t>Although I’m currently utilizing a large language model and have completed the implementation in </a:t>
            </a:r>
            <a:r>
              <a:rPr lang="en-US" err="1">
                <a:latin typeface="Garamond"/>
                <a:ea typeface="+mn-lt"/>
                <a:cs typeface="+mn-lt"/>
              </a:rPr>
              <a:t>Gradio</a:t>
            </a:r>
            <a:r>
              <a:rPr lang="en-US" dirty="0">
                <a:latin typeface="Garamond"/>
                <a:ea typeface="+mn-lt"/>
                <a:cs typeface="+mn-lt"/>
              </a:rPr>
              <a:t>, my existing system doesn't support direct retrieval of trained information. However, I plan to enhance this model further and deploy it as a mobile application in the future.</a:t>
            </a:r>
            <a:endParaRPr lang="en-US" b="1" dirty="0">
              <a:latin typeface="Garamond"/>
              <a:cs typeface="Calibri"/>
            </a:endParaRPr>
          </a:p>
        </p:txBody>
      </p:sp>
    </p:spTree>
    <p:extLst>
      <p:ext uri="{BB962C8B-B14F-4D97-AF65-F5344CB8AC3E}">
        <p14:creationId xmlns:p14="http://schemas.microsoft.com/office/powerpoint/2010/main" val="3375755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0F46A-F50A-A621-2FE3-5C92207C8F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6973B-530C-889D-DC2B-486DD3047E25}"/>
              </a:ext>
            </a:extLst>
          </p:cNvPr>
          <p:cNvSpPr>
            <a:spLocks noGrp="1"/>
          </p:cNvSpPr>
          <p:nvPr>
            <p:ph type="title"/>
          </p:nvPr>
        </p:nvSpPr>
        <p:spPr>
          <a:xfrm>
            <a:off x="678884" y="444916"/>
            <a:ext cx="10834234" cy="612775"/>
          </a:xfrm>
        </p:spPr>
        <p:txBody>
          <a:bodyPr vert="horz" lIns="0" tIns="0" rIns="0" bIns="0" rtlCol="0" anchor="ctr">
            <a:noAutofit/>
          </a:bodyPr>
          <a:lstStyle/>
          <a:p>
            <a:pPr algn="ctr"/>
            <a:r>
              <a:rPr lang="en-US" sz="4400" dirty="0">
                <a:latin typeface="Garamond"/>
                <a:cs typeface="Calibri"/>
              </a:rPr>
              <a:t>The Demo </a:t>
            </a:r>
            <a:endParaRPr lang="en-US" sz="4400" dirty="0"/>
          </a:p>
        </p:txBody>
      </p:sp>
      <p:pic>
        <p:nvPicPr>
          <p:cNvPr id="7" name="Gradio Deployment (1) (1) (1)">
            <a:hlinkClick r:id="" action="ppaction://media"/>
            <a:extLst>
              <a:ext uri="{FF2B5EF4-FFF2-40B4-BE49-F238E27FC236}">
                <a16:creationId xmlns:a16="http://schemas.microsoft.com/office/drawing/2014/main" id="{E83D3AD2-F3DC-4A7A-BDF4-E3D2B3040BE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37692" y="1057691"/>
            <a:ext cx="9360551" cy="49041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2425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286999" y="668981"/>
            <a:ext cx="10475005" cy="612775"/>
          </a:xfrm>
        </p:spPr>
        <p:txBody>
          <a:bodyPr vert="horz" lIns="0" tIns="0" rIns="0" bIns="0" rtlCol="0" anchor="ctr">
            <a:noAutofit/>
          </a:bodyPr>
          <a:lstStyle/>
          <a:p>
            <a:pPr algn="ctr"/>
            <a:r>
              <a:rPr lang="en-US" sz="4800" dirty="0">
                <a:solidFill>
                  <a:srgbClr val="1C1A55"/>
                </a:solidFill>
                <a:latin typeface="Garamond"/>
                <a:cs typeface="Calibri"/>
              </a:rPr>
              <a:t>The End, or Is It?</a:t>
            </a:r>
            <a:endParaRPr lang="en-US" dirty="0">
              <a:latin typeface="Garamond"/>
            </a:endParaRP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622640" y="1559866"/>
            <a:ext cx="7723642" cy="4633923"/>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algn="just">
              <a:lnSpc>
                <a:spcPct val="150000"/>
              </a:lnSpc>
              <a:buFont typeface="Wingdings,Sans-Serif" panose="020B0604020202020204" pitchFamily="34" charset="0"/>
              <a:buChar char="ü"/>
            </a:pPr>
            <a:r>
              <a:rPr lang="en-US" sz="2000" b="1" dirty="0">
                <a:solidFill>
                  <a:srgbClr val="CE6152"/>
                </a:solidFill>
                <a:latin typeface="Garamond"/>
                <a:ea typeface="Calibri"/>
                <a:cs typeface="Calibri"/>
              </a:rPr>
              <a:t>Project Achievements:</a:t>
            </a:r>
            <a:endParaRPr lang="en-US" sz="2000">
              <a:solidFill>
                <a:srgbClr val="CE6152"/>
              </a:solidFill>
              <a:latin typeface="Garamond"/>
              <a:ea typeface="Calibri"/>
              <a:cs typeface="Calibri"/>
            </a:endParaRPr>
          </a:p>
          <a:p>
            <a:pPr algn="just">
              <a:lnSpc>
                <a:spcPct val="150000"/>
              </a:lnSpc>
            </a:pPr>
            <a:r>
              <a:rPr lang="en-US" sz="2000" dirty="0">
                <a:solidFill>
                  <a:srgbClr val="222222"/>
                </a:solidFill>
                <a:latin typeface="Garamond"/>
                <a:ea typeface="Calibri"/>
                <a:cs typeface="Calibri"/>
              </a:rPr>
              <a:t>The chatbot delivers accurate, efficient legal insights of basic queries for professionals.</a:t>
            </a:r>
            <a:endParaRPr lang="en-US" sz="2000" dirty="0">
              <a:solidFill>
                <a:srgbClr val="000000"/>
              </a:solidFill>
              <a:latin typeface="Garamond"/>
              <a:ea typeface="Calibri"/>
              <a:cs typeface="Calibri"/>
            </a:endParaRPr>
          </a:p>
          <a:p>
            <a:pPr algn="just">
              <a:lnSpc>
                <a:spcPct val="150000"/>
              </a:lnSpc>
              <a:buFont typeface="Wingdings,Sans-Serif" panose="020B0604020202020204" pitchFamily="34" charset="0"/>
              <a:buChar char="ü"/>
            </a:pPr>
            <a:r>
              <a:rPr lang="en-US" sz="2000" b="1" dirty="0">
                <a:solidFill>
                  <a:srgbClr val="CE6152"/>
                </a:solidFill>
                <a:latin typeface="Garamond"/>
                <a:ea typeface="Calibri"/>
                <a:cs typeface="Calibri"/>
              </a:rPr>
              <a:t>How the Chatbot Helps Legal Professionals:</a:t>
            </a:r>
            <a:endParaRPr lang="en-US" sz="2000">
              <a:solidFill>
                <a:srgbClr val="CE6152"/>
              </a:solidFill>
              <a:latin typeface="Garamond"/>
              <a:ea typeface="Calibri"/>
              <a:cs typeface="Calibri"/>
            </a:endParaRPr>
          </a:p>
          <a:p>
            <a:pPr algn="just">
              <a:lnSpc>
                <a:spcPct val="150000"/>
              </a:lnSpc>
            </a:pPr>
            <a:r>
              <a:rPr lang="en-US" sz="2000" dirty="0">
                <a:solidFill>
                  <a:srgbClr val="222222"/>
                </a:solidFill>
                <a:latin typeface="Garamond"/>
                <a:ea typeface="Calibri"/>
                <a:cs typeface="Calibri"/>
              </a:rPr>
              <a:t>Provides quick case assessments with relevant IPC sections.</a:t>
            </a:r>
          </a:p>
          <a:p>
            <a:pPr algn="just">
              <a:lnSpc>
                <a:spcPct val="150000"/>
              </a:lnSpc>
              <a:buFont typeface="Wingdings,Sans-Serif" panose="020B0604020202020204" pitchFamily="34" charset="0"/>
              <a:buChar char="ü"/>
            </a:pPr>
            <a:r>
              <a:rPr lang="en-US" sz="2000" b="1" dirty="0">
                <a:solidFill>
                  <a:srgbClr val="CE6152"/>
                </a:solidFill>
                <a:latin typeface="Garamond"/>
                <a:ea typeface="Calibri"/>
                <a:cs typeface="Calibri"/>
              </a:rPr>
              <a:t>Future Improvements:</a:t>
            </a:r>
            <a:endParaRPr lang="en-US" sz="2000">
              <a:solidFill>
                <a:srgbClr val="CE6152"/>
              </a:solidFill>
              <a:latin typeface="Garamond"/>
              <a:ea typeface="Calibri"/>
              <a:cs typeface="Calibri"/>
            </a:endParaRPr>
          </a:p>
          <a:p>
            <a:pPr algn="just">
              <a:lnSpc>
                <a:spcPct val="150000"/>
              </a:lnSpc>
            </a:pPr>
            <a:r>
              <a:rPr lang="en-US" sz="2000" dirty="0">
                <a:solidFill>
                  <a:srgbClr val="222222"/>
                </a:solidFill>
                <a:latin typeface="Garamond"/>
                <a:ea typeface="Calibri"/>
                <a:cs typeface="Calibri"/>
              </a:rPr>
              <a:t>Deploy a  mobile app and adapt the framework for global legal systems.</a:t>
            </a:r>
            <a:endParaRPr lang="en-US" dirty="0">
              <a:solidFill>
                <a:srgbClr val="222222"/>
              </a:solidFill>
              <a:latin typeface="Garamond"/>
            </a:endParaRPr>
          </a:p>
        </p:txBody>
      </p:sp>
      <p:pic>
        <p:nvPicPr>
          <p:cNvPr id="4" name="Picture 3" descr="Completed concept illustration">
            <a:extLst>
              <a:ext uri="{FF2B5EF4-FFF2-40B4-BE49-F238E27FC236}">
                <a16:creationId xmlns:a16="http://schemas.microsoft.com/office/drawing/2014/main" id="{6CB9EC4B-0E87-2C60-7A06-5A0CD2FA6BCD}"/>
              </a:ext>
            </a:extLst>
          </p:cNvPr>
          <p:cNvPicPr>
            <a:picLocks noChangeAspect="1"/>
          </p:cNvPicPr>
          <p:nvPr/>
        </p:nvPicPr>
        <p:blipFill>
          <a:blip r:embed="rId2"/>
          <a:stretch>
            <a:fillRect/>
          </a:stretch>
        </p:blipFill>
        <p:spPr>
          <a:xfrm>
            <a:off x="8629650" y="1930399"/>
            <a:ext cx="3050116" cy="2997200"/>
          </a:xfrm>
          <a:prstGeom prst="rect">
            <a:avLst/>
          </a:prstGeom>
          <a:ln>
            <a:solidFill>
              <a:schemeClr val="bg1"/>
            </a:solidFill>
          </a:ln>
        </p:spPr>
      </p:pic>
    </p:spTree>
    <p:extLst>
      <p:ext uri="{BB962C8B-B14F-4D97-AF65-F5344CB8AC3E}">
        <p14:creationId xmlns:p14="http://schemas.microsoft.com/office/powerpoint/2010/main" val="4015891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0C857-4384-387E-D3B0-A675AA2C932C}"/>
              </a:ext>
            </a:extLst>
          </p:cNvPr>
          <p:cNvSpPr>
            <a:spLocks noGrp="1"/>
          </p:cNvSpPr>
          <p:nvPr>
            <p:ph type="title"/>
          </p:nvPr>
        </p:nvSpPr>
        <p:spPr>
          <a:xfrm>
            <a:off x="4129655" y="2537052"/>
            <a:ext cx="4476977" cy="893309"/>
          </a:xfrm>
        </p:spPr>
        <p:txBody>
          <a:bodyPr>
            <a:normAutofit fontScale="90000"/>
          </a:bodyPr>
          <a:lstStyle/>
          <a:p>
            <a:br>
              <a:rPr lang="en-IN" dirty="0"/>
            </a:br>
            <a:r>
              <a:rPr lang="en-IN" dirty="0"/>
              <a:t>Questions ?</a:t>
            </a:r>
          </a:p>
        </p:txBody>
      </p:sp>
    </p:spTree>
    <p:extLst>
      <p:ext uri="{BB962C8B-B14F-4D97-AF65-F5344CB8AC3E}">
        <p14:creationId xmlns:p14="http://schemas.microsoft.com/office/powerpoint/2010/main" val="1173862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9B46-4667-BBE2-1DF6-DA02B1DC6F7E}"/>
              </a:ext>
            </a:extLst>
          </p:cNvPr>
          <p:cNvSpPr>
            <a:spLocks noGrp="1"/>
          </p:cNvSpPr>
          <p:nvPr>
            <p:ph type="title"/>
          </p:nvPr>
        </p:nvSpPr>
        <p:spPr>
          <a:xfrm>
            <a:off x="678884" y="192428"/>
            <a:ext cx="10834234" cy="612775"/>
          </a:xfrm>
        </p:spPr>
        <p:txBody>
          <a:bodyPr>
            <a:normAutofit fontScale="90000"/>
          </a:bodyPr>
          <a:lstStyle/>
          <a:p>
            <a:pPr algn="ctr"/>
            <a:r>
              <a:rPr lang="en-US" sz="4800" dirty="0">
                <a:latin typeface="Garamond"/>
              </a:rPr>
              <a:t>Project Agenda</a:t>
            </a:r>
            <a:endParaRPr lang="en-US" dirty="0">
              <a:cs typeface="Calibri" panose="020F0502020204030204" pitchFamily="34" charset="0"/>
            </a:endParaRPr>
          </a:p>
        </p:txBody>
      </p:sp>
      <p:sp>
        <p:nvSpPr>
          <p:cNvPr id="3" name="Content Placeholder 2">
            <a:extLst>
              <a:ext uri="{FF2B5EF4-FFF2-40B4-BE49-F238E27FC236}">
                <a16:creationId xmlns:a16="http://schemas.microsoft.com/office/drawing/2014/main" id="{983A29AD-EEF2-31DA-AFC8-C3C6BF7DF950}"/>
              </a:ext>
            </a:extLst>
          </p:cNvPr>
          <p:cNvSpPr>
            <a:spLocks noGrp="1"/>
          </p:cNvSpPr>
          <p:nvPr>
            <p:ph idx="1"/>
          </p:nvPr>
        </p:nvSpPr>
        <p:spPr>
          <a:xfrm>
            <a:off x="303932" y="467063"/>
            <a:ext cx="11209186" cy="5932648"/>
          </a:xfrm>
        </p:spPr>
        <p:txBody>
          <a:bodyPr vert="horz" lIns="91440" tIns="45720" rIns="91440" bIns="45720" rtlCol="0" anchor="t">
            <a:noAutofit/>
          </a:bodyPr>
          <a:lstStyle/>
          <a:p>
            <a:pPr>
              <a:lnSpc>
                <a:spcPct val="150000"/>
              </a:lnSpc>
            </a:pPr>
            <a:endParaRPr lang="en-US" sz="2200" dirty="0">
              <a:latin typeface="Garamond"/>
              <a:cs typeface="Calibri"/>
            </a:endParaRPr>
          </a:p>
          <a:p>
            <a:pPr>
              <a:lnSpc>
                <a:spcPct val="150000"/>
              </a:lnSpc>
            </a:pPr>
            <a:r>
              <a:rPr lang="en-US" sz="2200" dirty="0">
                <a:latin typeface="Garamond"/>
                <a:cs typeface="Calibri"/>
              </a:rPr>
              <a:t>The problem statement                 </a:t>
            </a:r>
            <a:endParaRPr lang="en-US" sz="2200" dirty="0">
              <a:latin typeface="Garamond"/>
              <a:ea typeface="Calibri"/>
              <a:cs typeface="Calibri"/>
            </a:endParaRPr>
          </a:p>
          <a:p>
            <a:pPr>
              <a:lnSpc>
                <a:spcPct val="150000"/>
              </a:lnSpc>
            </a:pPr>
            <a:r>
              <a:rPr lang="en-US" sz="2200" dirty="0">
                <a:latin typeface="Garamond"/>
                <a:cs typeface="Calibri"/>
              </a:rPr>
              <a:t>Project at a glance</a:t>
            </a:r>
            <a:endParaRPr lang="en-US" sz="2200">
              <a:latin typeface="Garamond"/>
              <a:ea typeface="Calibri"/>
              <a:cs typeface="Calibri"/>
            </a:endParaRPr>
          </a:p>
          <a:p>
            <a:pPr>
              <a:lnSpc>
                <a:spcPct val="150000"/>
              </a:lnSpc>
            </a:pPr>
            <a:r>
              <a:rPr lang="en-US" sz="2200" dirty="0">
                <a:latin typeface="Garamond"/>
                <a:cs typeface="Calibri"/>
              </a:rPr>
              <a:t>Why personalization matters?</a:t>
            </a:r>
            <a:endParaRPr lang="en-US" sz="2200">
              <a:latin typeface="Garamond"/>
              <a:ea typeface="Calibri" panose="020F0502020204030204" pitchFamily="34" charset="0"/>
              <a:cs typeface="Calibri"/>
            </a:endParaRPr>
          </a:p>
          <a:p>
            <a:pPr>
              <a:lnSpc>
                <a:spcPct val="150000"/>
              </a:lnSpc>
            </a:pPr>
            <a:r>
              <a:rPr lang="en-US" sz="2200" dirty="0">
                <a:latin typeface="Garamond"/>
                <a:cs typeface="Calibri"/>
              </a:rPr>
              <a:t>Complete workflow process</a:t>
            </a:r>
          </a:p>
          <a:p>
            <a:pPr>
              <a:lnSpc>
                <a:spcPct val="150000"/>
              </a:lnSpc>
            </a:pPr>
            <a:r>
              <a:rPr lang="en-US" sz="2200" dirty="0">
                <a:latin typeface="Garamond"/>
                <a:cs typeface="Calibri"/>
              </a:rPr>
              <a:t>The Natural Language</a:t>
            </a:r>
            <a:endParaRPr lang="en-US" sz="2200">
              <a:latin typeface="Garamond"/>
              <a:ea typeface="Calibri"/>
              <a:cs typeface="Calibri"/>
            </a:endParaRPr>
          </a:p>
          <a:p>
            <a:pPr>
              <a:lnSpc>
                <a:spcPct val="150000"/>
              </a:lnSpc>
            </a:pPr>
            <a:r>
              <a:rPr lang="en-US" sz="2200" dirty="0">
                <a:latin typeface="Garamond"/>
                <a:cs typeface="Calibri"/>
              </a:rPr>
              <a:t>Datasets</a:t>
            </a:r>
            <a:endParaRPr lang="en-US" sz="2200">
              <a:latin typeface="Garamond"/>
              <a:ea typeface="Calibri"/>
              <a:cs typeface="Calibri"/>
            </a:endParaRPr>
          </a:p>
          <a:p>
            <a:pPr>
              <a:lnSpc>
                <a:spcPct val="150000"/>
              </a:lnSpc>
            </a:pPr>
            <a:r>
              <a:rPr lang="en-US" sz="2200" dirty="0">
                <a:latin typeface="Garamond"/>
                <a:cs typeface="Calibri"/>
              </a:rPr>
              <a:t>The Data Analysis</a:t>
            </a:r>
            <a:endParaRPr lang="en-US" sz="2200" dirty="0">
              <a:latin typeface="Garamond"/>
              <a:ea typeface="Calibri"/>
              <a:cs typeface="Calibri"/>
            </a:endParaRPr>
          </a:p>
          <a:p>
            <a:pPr>
              <a:lnSpc>
                <a:spcPct val="150000"/>
              </a:lnSpc>
            </a:pPr>
            <a:r>
              <a:rPr lang="en-US" sz="2200" dirty="0">
                <a:latin typeface="Garamond"/>
                <a:ea typeface="Calibri"/>
                <a:cs typeface="Calibri"/>
              </a:rPr>
              <a:t>Model Selection </a:t>
            </a:r>
          </a:p>
          <a:p>
            <a:pPr>
              <a:lnSpc>
                <a:spcPct val="100000"/>
              </a:lnSpc>
            </a:pPr>
            <a:endParaRPr lang="en-US" sz="2200" dirty="0">
              <a:latin typeface="Garamond"/>
              <a:ea typeface="Calibri" panose="020F0502020204030204" pitchFamily="34" charset="0"/>
              <a:cs typeface="Calibri"/>
            </a:endParaRPr>
          </a:p>
          <a:p>
            <a:pPr>
              <a:lnSpc>
                <a:spcPct val="100000"/>
              </a:lnSpc>
            </a:pPr>
            <a:endParaRPr lang="en-US" sz="2200" dirty="0">
              <a:latin typeface="Garamond"/>
              <a:ea typeface="Calibri" panose="020F0502020204030204" pitchFamily="34" charset="0"/>
              <a:cs typeface="Calibri"/>
            </a:endParaRPr>
          </a:p>
          <a:p>
            <a:pPr>
              <a:lnSpc>
                <a:spcPct val="150000"/>
              </a:lnSpc>
            </a:pPr>
            <a:endParaRPr lang="en-US" sz="2400" dirty="0">
              <a:ea typeface="Calibri" panose="020F0502020204030204" pitchFamily="34" charset="0"/>
              <a:cs typeface="Calibri"/>
            </a:endParaRPr>
          </a:p>
          <a:p>
            <a:pPr>
              <a:lnSpc>
                <a:spcPct val="150000"/>
              </a:lnSpc>
            </a:pPr>
            <a:endParaRPr lang="en-US" sz="2400" dirty="0">
              <a:ea typeface="Calibri" panose="020F0502020204030204" pitchFamily="34" charset="0"/>
              <a:cs typeface="Calibri"/>
            </a:endParaRPr>
          </a:p>
        </p:txBody>
      </p:sp>
      <p:sp>
        <p:nvSpPr>
          <p:cNvPr id="4" name="TextBox 3">
            <a:extLst>
              <a:ext uri="{FF2B5EF4-FFF2-40B4-BE49-F238E27FC236}">
                <a16:creationId xmlns:a16="http://schemas.microsoft.com/office/drawing/2014/main" id="{5B91F508-65BE-8070-4E4C-89262BC4D6B2}"/>
              </a:ext>
            </a:extLst>
          </p:cNvPr>
          <p:cNvSpPr txBox="1"/>
          <p:nvPr/>
        </p:nvSpPr>
        <p:spPr>
          <a:xfrm>
            <a:off x="6100706" y="1501371"/>
            <a:ext cx="285462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solidFill>
                  <a:schemeClr val="bg2">
                    <a:lumMod val="10000"/>
                  </a:schemeClr>
                </a:solidFill>
                <a:latin typeface="Garamond"/>
                <a:ea typeface="Calibri"/>
                <a:cs typeface="Calibri"/>
              </a:rPr>
              <a:t>Why </a:t>
            </a:r>
            <a:r>
              <a:rPr lang="en-US" sz="2200" err="1">
                <a:solidFill>
                  <a:schemeClr val="bg2">
                    <a:lumMod val="10000"/>
                  </a:schemeClr>
                </a:solidFill>
                <a:latin typeface="Garamond"/>
                <a:ea typeface="Calibri"/>
                <a:cs typeface="Calibri"/>
              </a:rPr>
              <a:t>LLaMA</a:t>
            </a:r>
            <a:r>
              <a:rPr lang="en-US" sz="2200" dirty="0">
                <a:solidFill>
                  <a:schemeClr val="bg2">
                    <a:lumMod val="10000"/>
                  </a:schemeClr>
                </a:solidFill>
                <a:latin typeface="Garamond"/>
                <a:ea typeface="Calibri"/>
                <a:cs typeface="Calibri"/>
              </a:rPr>
              <a:t> 3.2</a:t>
            </a:r>
            <a:endParaRPr lang="en-US" sz="2200" dirty="0">
              <a:solidFill>
                <a:schemeClr val="bg2">
                  <a:lumMod val="10000"/>
                </a:schemeClr>
              </a:solidFill>
              <a:latin typeface="Garamond"/>
            </a:endParaRPr>
          </a:p>
        </p:txBody>
      </p:sp>
      <p:sp>
        <p:nvSpPr>
          <p:cNvPr id="5" name="TextBox 4">
            <a:extLst>
              <a:ext uri="{FF2B5EF4-FFF2-40B4-BE49-F238E27FC236}">
                <a16:creationId xmlns:a16="http://schemas.microsoft.com/office/drawing/2014/main" id="{5EC40D1A-2BCE-73CE-BF99-0E2C3C239DBE}"/>
              </a:ext>
            </a:extLst>
          </p:cNvPr>
          <p:cNvSpPr txBox="1"/>
          <p:nvPr/>
        </p:nvSpPr>
        <p:spPr>
          <a:xfrm>
            <a:off x="6097861" y="2237691"/>
            <a:ext cx="253681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solidFill>
                  <a:schemeClr val="bg2">
                    <a:lumMod val="10000"/>
                  </a:schemeClr>
                </a:solidFill>
                <a:latin typeface="Garamond"/>
                <a:ea typeface="Calibri"/>
                <a:cs typeface="Calibri"/>
              </a:rPr>
              <a:t>Training process</a:t>
            </a:r>
            <a:endParaRPr lang="en-US" dirty="0">
              <a:solidFill>
                <a:schemeClr val="bg2">
                  <a:lumMod val="10000"/>
                </a:schemeClr>
              </a:solidFill>
              <a:latin typeface="Garamond"/>
            </a:endParaRPr>
          </a:p>
        </p:txBody>
      </p:sp>
      <p:sp>
        <p:nvSpPr>
          <p:cNvPr id="6" name="TextBox 5">
            <a:extLst>
              <a:ext uri="{FF2B5EF4-FFF2-40B4-BE49-F238E27FC236}">
                <a16:creationId xmlns:a16="http://schemas.microsoft.com/office/drawing/2014/main" id="{8315367E-91B3-7585-468A-16FC1350EBF3}"/>
              </a:ext>
            </a:extLst>
          </p:cNvPr>
          <p:cNvSpPr txBox="1"/>
          <p:nvPr/>
        </p:nvSpPr>
        <p:spPr>
          <a:xfrm>
            <a:off x="6092580" y="2856128"/>
            <a:ext cx="353392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dirty="0">
                <a:solidFill>
                  <a:schemeClr val="bg2">
                    <a:lumMod val="10000"/>
                  </a:schemeClr>
                </a:solidFill>
                <a:latin typeface="Garamond"/>
                <a:ea typeface="Calibri"/>
                <a:cs typeface="Calibri"/>
              </a:rPr>
              <a:t>Key chat boat model files</a:t>
            </a:r>
            <a:endParaRPr lang="en-US" sz="2200" dirty="0">
              <a:solidFill>
                <a:schemeClr val="bg2">
                  <a:lumMod val="10000"/>
                </a:schemeClr>
              </a:solidFill>
              <a:latin typeface="Garamond"/>
            </a:endParaRPr>
          </a:p>
        </p:txBody>
      </p:sp>
      <p:sp>
        <p:nvSpPr>
          <p:cNvPr id="7" name="TextBox 6">
            <a:extLst>
              <a:ext uri="{FF2B5EF4-FFF2-40B4-BE49-F238E27FC236}">
                <a16:creationId xmlns:a16="http://schemas.microsoft.com/office/drawing/2014/main" id="{19CD0628-1AA6-04AE-FB64-356887C5F7EA}"/>
              </a:ext>
            </a:extLst>
          </p:cNvPr>
          <p:cNvSpPr txBox="1"/>
          <p:nvPr/>
        </p:nvSpPr>
        <p:spPr>
          <a:xfrm>
            <a:off x="6092024" y="3439249"/>
            <a:ext cx="322908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dirty="0">
                <a:solidFill>
                  <a:schemeClr val="bg2">
                    <a:lumMod val="10000"/>
                  </a:schemeClr>
                </a:solidFill>
                <a:latin typeface="Garamond"/>
                <a:ea typeface="Calibri"/>
                <a:cs typeface="Calibri"/>
              </a:rPr>
              <a:t>Challenges faced</a:t>
            </a:r>
            <a:endParaRPr lang="en-US" sz="2200" dirty="0">
              <a:solidFill>
                <a:schemeClr val="bg2">
                  <a:lumMod val="10000"/>
                </a:schemeClr>
              </a:solidFill>
              <a:latin typeface="Garamond"/>
            </a:endParaRPr>
          </a:p>
        </p:txBody>
      </p:sp>
      <p:sp>
        <p:nvSpPr>
          <p:cNvPr id="9" name="TextBox 8">
            <a:extLst>
              <a:ext uri="{FF2B5EF4-FFF2-40B4-BE49-F238E27FC236}">
                <a16:creationId xmlns:a16="http://schemas.microsoft.com/office/drawing/2014/main" id="{C9FFECB2-FE9B-44AA-A968-26A0EA515150}"/>
              </a:ext>
            </a:extLst>
          </p:cNvPr>
          <p:cNvSpPr txBox="1"/>
          <p:nvPr/>
        </p:nvSpPr>
        <p:spPr>
          <a:xfrm>
            <a:off x="6100706" y="5084972"/>
            <a:ext cx="353854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dirty="0">
                <a:solidFill>
                  <a:schemeClr val="bg2">
                    <a:lumMod val="10000"/>
                  </a:schemeClr>
                </a:solidFill>
                <a:latin typeface="Garamond"/>
                <a:ea typeface="Calibri"/>
                <a:cs typeface="Calibri"/>
              </a:rPr>
              <a:t>The end, or Is It ?</a:t>
            </a:r>
            <a:endParaRPr lang="en-US" sz="2200" dirty="0">
              <a:solidFill>
                <a:schemeClr val="bg2">
                  <a:lumMod val="10000"/>
                </a:schemeClr>
              </a:solidFill>
              <a:latin typeface="Garamond"/>
            </a:endParaRPr>
          </a:p>
        </p:txBody>
      </p:sp>
      <p:sp>
        <p:nvSpPr>
          <p:cNvPr id="10" name="TextBox 9">
            <a:extLst>
              <a:ext uri="{FF2B5EF4-FFF2-40B4-BE49-F238E27FC236}">
                <a16:creationId xmlns:a16="http://schemas.microsoft.com/office/drawing/2014/main" id="{31AE0669-32C2-2DBA-A894-92FC95698EDF}"/>
              </a:ext>
            </a:extLst>
          </p:cNvPr>
          <p:cNvSpPr txBox="1"/>
          <p:nvPr/>
        </p:nvSpPr>
        <p:spPr>
          <a:xfrm>
            <a:off x="6100706" y="5529819"/>
            <a:ext cx="359801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Arial"/>
              <a:buChar char="•"/>
            </a:pPr>
            <a:r>
              <a:rPr lang="en-US" sz="2200" dirty="0">
                <a:solidFill>
                  <a:schemeClr val="bg2">
                    <a:lumMod val="10000"/>
                  </a:schemeClr>
                </a:solidFill>
                <a:latin typeface="Garamond"/>
                <a:ea typeface="Calibri"/>
                <a:cs typeface="Calibri"/>
              </a:rPr>
              <a:t>Questions</a:t>
            </a:r>
            <a:endParaRPr lang="en-US" dirty="0"/>
          </a:p>
        </p:txBody>
      </p:sp>
      <p:sp>
        <p:nvSpPr>
          <p:cNvPr id="11" name="TextBox 10">
            <a:extLst>
              <a:ext uri="{FF2B5EF4-FFF2-40B4-BE49-F238E27FC236}">
                <a16:creationId xmlns:a16="http://schemas.microsoft.com/office/drawing/2014/main" id="{9B6A80A5-DA15-DE3B-665A-EE5BEF8CD931}"/>
              </a:ext>
            </a:extLst>
          </p:cNvPr>
          <p:cNvSpPr txBox="1"/>
          <p:nvPr/>
        </p:nvSpPr>
        <p:spPr>
          <a:xfrm>
            <a:off x="6104375" y="4029179"/>
            <a:ext cx="463591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latin typeface="Garamond"/>
                <a:cs typeface="Calibri"/>
              </a:rPr>
              <a:t>This is how the chat boat looks like</a:t>
            </a:r>
            <a:endParaRPr lang="en-US" sz="2200" dirty="0">
              <a:latin typeface="Garamond"/>
            </a:endParaRPr>
          </a:p>
        </p:txBody>
      </p:sp>
      <p:sp>
        <p:nvSpPr>
          <p:cNvPr id="8" name="TextBox 7">
            <a:extLst>
              <a:ext uri="{FF2B5EF4-FFF2-40B4-BE49-F238E27FC236}">
                <a16:creationId xmlns:a16="http://schemas.microsoft.com/office/drawing/2014/main" id="{977BB139-A9CC-AE83-DCAD-AD47FC21DEA9}"/>
              </a:ext>
            </a:extLst>
          </p:cNvPr>
          <p:cNvSpPr txBox="1"/>
          <p:nvPr/>
        </p:nvSpPr>
        <p:spPr>
          <a:xfrm>
            <a:off x="6100706" y="4516767"/>
            <a:ext cx="4557301" cy="430887"/>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Garamond" panose="02020404030301010803" pitchFamily="18" charset="0"/>
              </a:rPr>
              <a:t>The demo</a:t>
            </a:r>
            <a:endParaRPr lang="en-IN" sz="2200" dirty="0">
              <a:latin typeface="Garamond" panose="02020404030301010803" pitchFamily="18" charset="0"/>
            </a:endParaRPr>
          </a:p>
        </p:txBody>
      </p:sp>
    </p:spTree>
    <p:extLst>
      <p:ext uri="{BB962C8B-B14F-4D97-AF65-F5344CB8AC3E}">
        <p14:creationId xmlns:p14="http://schemas.microsoft.com/office/powerpoint/2010/main" val="1717440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330542" y="298866"/>
            <a:ext cx="10475005" cy="612775"/>
          </a:xfrm>
        </p:spPr>
        <p:txBody>
          <a:bodyPr vert="horz" lIns="0" tIns="0" rIns="0" bIns="0" rtlCol="0" anchor="ctr">
            <a:noAutofit/>
          </a:bodyPr>
          <a:lstStyle/>
          <a:p>
            <a:pPr algn="ctr"/>
            <a:r>
              <a:rPr lang="en-US" sz="4400" dirty="0">
                <a:solidFill>
                  <a:srgbClr val="1C1A55"/>
                </a:solidFill>
                <a:latin typeface="Garamond"/>
                <a:ea typeface="Calibri"/>
                <a:cs typeface="Calibri"/>
              </a:rPr>
              <a:t>The Problem Statement</a:t>
            </a: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334170" y="1163446"/>
            <a:ext cx="7652884" cy="5062095"/>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algn="just">
              <a:lnSpc>
                <a:spcPct val="150000"/>
              </a:lnSpc>
            </a:pPr>
            <a:r>
              <a:rPr lang="en-US" sz="2200" b="1" dirty="0">
                <a:solidFill>
                  <a:srgbClr val="9E236C"/>
                </a:solidFill>
                <a:latin typeface="Garamond"/>
                <a:cs typeface="Calibri"/>
              </a:rPr>
              <a:t>Lawyers spend significant time</a:t>
            </a:r>
            <a:r>
              <a:rPr lang="en-US" sz="2200" dirty="0">
                <a:solidFill>
                  <a:schemeClr val="bg2">
                    <a:lumMod val="25000"/>
                  </a:schemeClr>
                </a:solidFill>
                <a:latin typeface="Garamond"/>
                <a:cs typeface="Calibri"/>
              </a:rPr>
              <a:t> reviewing legal documents to identify relevant IPC sections.</a:t>
            </a:r>
            <a:endParaRPr lang="en-US">
              <a:solidFill>
                <a:schemeClr val="bg2">
                  <a:lumMod val="25000"/>
                </a:schemeClr>
              </a:solidFill>
              <a:cs typeface="Calibri" panose="020F0502020204030204" pitchFamily="34" charset="0"/>
            </a:endParaRPr>
          </a:p>
          <a:p>
            <a:pPr algn="just">
              <a:lnSpc>
                <a:spcPct val="150000"/>
              </a:lnSpc>
            </a:pPr>
            <a:r>
              <a:rPr lang="en-US" sz="2200" dirty="0">
                <a:solidFill>
                  <a:schemeClr val="bg2">
                    <a:lumMod val="25000"/>
                  </a:schemeClr>
                </a:solidFill>
                <a:latin typeface="Garamond"/>
                <a:cs typeface="Calibri"/>
              </a:rPr>
              <a:t>Cases involving multiple offenses further complicate the </a:t>
            </a:r>
            <a:r>
              <a:rPr lang="en-US" sz="2200" b="1" dirty="0">
                <a:solidFill>
                  <a:srgbClr val="9E236C"/>
                </a:solidFill>
                <a:latin typeface="Garamond"/>
                <a:cs typeface="Calibri"/>
              </a:rPr>
              <a:t>identification process.</a:t>
            </a:r>
          </a:p>
          <a:p>
            <a:pPr algn="just">
              <a:lnSpc>
                <a:spcPct val="150000"/>
              </a:lnSpc>
            </a:pPr>
            <a:r>
              <a:rPr lang="en-US" sz="2200" b="1" dirty="0">
                <a:solidFill>
                  <a:srgbClr val="9E236C"/>
                </a:solidFill>
                <a:latin typeface="Garamond"/>
                <a:cs typeface="Calibri"/>
              </a:rPr>
              <a:t>There's no easy way</a:t>
            </a:r>
            <a:r>
              <a:rPr lang="en-US" sz="2200" dirty="0">
                <a:solidFill>
                  <a:schemeClr val="bg2">
                    <a:lumMod val="25000"/>
                  </a:schemeClr>
                </a:solidFill>
                <a:latin typeface="Garamond"/>
                <a:cs typeface="Calibri"/>
              </a:rPr>
              <a:t> to quickly match case details with the correct IPC sections and punishments.</a:t>
            </a:r>
          </a:p>
          <a:p>
            <a:pPr algn="just">
              <a:lnSpc>
                <a:spcPct val="150000"/>
              </a:lnSpc>
            </a:pPr>
            <a:r>
              <a:rPr lang="en-US" sz="2200" b="1" dirty="0">
                <a:solidFill>
                  <a:srgbClr val="9E236C"/>
                </a:solidFill>
                <a:latin typeface="Garamond"/>
                <a:cs typeface="Calibri"/>
              </a:rPr>
              <a:t>This project is about automates the process</a:t>
            </a:r>
            <a:r>
              <a:rPr lang="en-US" sz="2200" dirty="0">
                <a:solidFill>
                  <a:schemeClr val="bg2">
                    <a:lumMod val="25000"/>
                  </a:schemeClr>
                </a:solidFill>
                <a:latin typeface="Garamond"/>
                <a:cs typeface="Calibri"/>
              </a:rPr>
              <a:t> by analyzing case details and identifying relevant IPC sections and punishments.</a:t>
            </a:r>
          </a:p>
        </p:txBody>
      </p:sp>
      <p:pic>
        <p:nvPicPr>
          <p:cNvPr id="5" name="Picture 4" descr="Website FAQ section. User helpdesk, customer support, frequently asked questions. Problem solution, quiz game Confused man cartoon character.">
            <a:extLst>
              <a:ext uri="{FF2B5EF4-FFF2-40B4-BE49-F238E27FC236}">
                <a16:creationId xmlns:a16="http://schemas.microsoft.com/office/drawing/2014/main" id="{640D04F3-7B85-E6AF-8818-11EEE94B9317}"/>
              </a:ext>
            </a:extLst>
          </p:cNvPr>
          <p:cNvPicPr>
            <a:picLocks noChangeAspect="1"/>
          </p:cNvPicPr>
          <p:nvPr/>
        </p:nvPicPr>
        <p:blipFill>
          <a:blip r:embed="rId2"/>
          <a:stretch>
            <a:fillRect/>
          </a:stretch>
        </p:blipFill>
        <p:spPr>
          <a:xfrm>
            <a:off x="8248650" y="2279650"/>
            <a:ext cx="3452283" cy="3452283"/>
          </a:xfrm>
          <a:prstGeom prst="rect">
            <a:avLst/>
          </a:prstGeom>
          <a:ln>
            <a:solidFill>
              <a:schemeClr val="bg1"/>
            </a:solidFill>
          </a:ln>
        </p:spPr>
      </p:pic>
    </p:spTree>
    <p:extLst>
      <p:ext uri="{BB962C8B-B14F-4D97-AF65-F5344CB8AC3E}">
        <p14:creationId xmlns:p14="http://schemas.microsoft.com/office/powerpoint/2010/main" val="2961216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375343" y="373657"/>
            <a:ext cx="10475005" cy="612775"/>
          </a:xfrm>
        </p:spPr>
        <p:txBody>
          <a:bodyPr vert="horz" lIns="0" tIns="0" rIns="0" bIns="0" rtlCol="0" anchor="ctr">
            <a:noAutofit/>
          </a:bodyPr>
          <a:lstStyle/>
          <a:p>
            <a:pPr algn="ctr"/>
            <a:r>
              <a:rPr lang="en-US" sz="4800" dirty="0">
                <a:solidFill>
                  <a:srgbClr val="1C1A55"/>
                </a:solidFill>
                <a:latin typeface="Garamond"/>
                <a:cs typeface="Calibri"/>
              </a:rPr>
              <a:t>Project at a Glance</a:t>
            </a:r>
            <a:endParaRPr lang="en-US" sz="4800" dirty="0">
              <a:latin typeface="Garamond"/>
            </a:endParaRP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379830" y="1345478"/>
            <a:ext cx="8723010" cy="4282557"/>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algn="just">
              <a:lnSpc>
                <a:spcPct val="150000"/>
              </a:lnSpc>
            </a:pPr>
            <a:r>
              <a:rPr lang="en-US" sz="2200" dirty="0">
                <a:solidFill>
                  <a:srgbClr val="000000"/>
                </a:solidFill>
                <a:latin typeface="Garamond"/>
                <a:ea typeface="Calibri"/>
                <a:cs typeface="Calibri"/>
              </a:rPr>
              <a:t>This project will aims develop an</a:t>
            </a:r>
            <a:r>
              <a:rPr lang="en-US" sz="2200" b="1" dirty="0">
                <a:solidFill>
                  <a:srgbClr val="FC4F5A"/>
                </a:solidFill>
                <a:latin typeface="Garamond"/>
                <a:ea typeface="Calibri"/>
                <a:cs typeface="Calibri"/>
              </a:rPr>
              <a:t> AI chatbo</a:t>
            </a:r>
            <a:r>
              <a:rPr lang="en-US" sz="2200" dirty="0">
                <a:solidFill>
                  <a:srgbClr val="FC4F5A"/>
                </a:solidFill>
                <a:latin typeface="Garamond"/>
                <a:ea typeface="Calibri"/>
                <a:cs typeface="Calibri"/>
              </a:rPr>
              <a:t>t</a:t>
            </a:r>
            <a:r>
              <a:rPr lang="en-US" sz="2200" dirty="0">
                <a:solidFill>
                  <a:srgbClr val="000000"/>
                </a:solidFill>
                <a:latin typeface="Garamond"/>
                <a:ea typeface="Calibri"/>
                <a:cs typeface="Calibri"/>
              </a:rPr>
              <a:t> designed specifically for legal professionals.</a:t>
            </a:r>
          </a:p>
          <a:p>
            <a:pPr algn="just">
              <a:lnSpc>
                <a:spcPct val="150000"/>
              </a:lnSpc>
            </a:pPr>
            <a:r>
              <a:rPr lang="en-US" sz="2200" dirty="0">
                <a:solidFill>
                  <a:srgbClr val="000000"/>
                </a:solidFill>
                <a:latin typeface="Garamond"/>
                <a:ea typeface="Calibri"/>
                <a:cs typeface="Calibri"/>
              </a:rPr>
              <a:t>Processes case details or narratives.</a:t>
            </a:r>
          </a:p>
          <a:p>
            <a:pPr algn="just">
              <a:lnSpc>
                <a:spcPct val="150000"/>
              </a:lnSpc>
            </a:pPr>
            <a:r>
              <a:rPr lang="en-US" sz="2200" dirty="0">
                <a:solidFill>
                  <a:srgbClr val="000000"/>
                </a:solidFill>
                <a:latin typeface="Garamond"/>
                <a:ea typeface="Calibri"/>
                <a:cs typeface="Calibri"/>
              </a:rPr>
              <a:t>Identifies relevant </a:t>
            </a:r>
            <a:r>
              <a:rPr lang="en-US" sz="2200" b="1" dirty="0">
                <a:solidFill>
                  <a:srgbClr val="FC4F5A"/>
                </a:solidFill>
                <a:latin typeface="Garamond"/>
                <a:ea typeface="Calibri"/>
                <a:cs typeface="Calibri"/>
              </a:rPr>
              <a:t>Indian Penal Code (IPC)</a:t>
            </a:r>
            <a:r>
              <a:rPr lang="en-US" sz="2200" dirty="0">
                <a:solidFill>
                  <a:srgbClr val="000000"/>
                </a:solidFill>
                <a:latin typeface="Garamond"/>
                <a:ea typeface="Calibri"/>
                <a:cs typeface="Calibri"/>
              </a:rPr>
              <a:t> sections.</a:t>
            </a:r>
          </a:p>
          <a:p>
            <a:pPr algn="just">
              <a:lnSpc>
                <a:spcPct val="150000"/>
              </a:lnSpc>
            </a:pPr>
            <a:r>
              <a:rPr lang="en-US" sz="2200" dirty="0">
                <a:solidFill>
                  <a:srgbClr val="000000"/>
                </a:solidFill>
                <a:latin typeface="Garamond"/>
                <a:ea typeface="Calibri"/>
                <a:cs typeface="Calibri"/>
              </a:rPr>
              <a:t>Determines corresponding punishments for identified sections.</a:t>
            </a:r>
          </a:p>
          <a:p>
            <a:pPr algn="just">
              <a:lnSpc>
                <a:spcPct val="150000"/>
              </a:lnSpc>
            </a:pPr>
            <a:r>
              <a:rPr lang="en-US" sz="2200" dirty="0">
                <a:solidFill>
                  <a:srgbClr val="000000"/>
                </a:solidFill>
                <a:latin typeface="Garamond"/>
                <a:ea typeface="Calibri"/>
                <a:cs typeface="Calibri"/>
              </a:rPr>
              <a:t>Detects multiple offenses within a single case.</a:t>
            </a:r>
          </a:p>
          <a:p>
            <a:pPr algn="just">
              <a:lnSpc>
                <a:spcPct val="150000"/>
              </a:lnSpc>
            </a:pPr>
            <a:r>
              <a:rPr lang="en-US" sz="2200" b="1" dirty="0">
                <a:solidFill>
                  <a:srgbClr val="FC4F5A"/>
                </a:solidFill>
                <a:latin typeface="Garamond"/>
                <a:ea typeface="Calibri"/>
                <a:cs typeface="Calibri"/>
              </a:rPr>
              <a:t>Generates a detailed report</a:t>
            </a:r>
            <a:r>
              <a:rPr lang="en-US" sz="2200" dirty="0">
                <a:solidFill>
                  <a:srgbClr val="000000"/>
                </a:solidFill>
                <a:latin typeface="Garamond"/>
                <a:ea typeface="Calibri"/>
                <a:cs typeface="Calibri"/>
              </a:rPr>
              <a:t> of applicable IPC sections and penalties.</a:t>
            </a:r>
          </a:p>
        </p:txBody>
      </p:sp>
      <p:pic>
        <p:nvPicPr>
          <p:cNvPr id="5" name="Picture 4" descr="A person and person sitting at a computer&#10;&#10;Description automatically generated">
            <a:extLst>
              <a:ext uri="{FF2B5EF4-FFF2-40B4-BE49-F238E27FC236}">
                <a16:creationId xmlns:a16="http://schemas.microsoft.com/office/drawing/2014/main" id="{6035CA13-492C-6ED3-C712-B3846A6E73FC}"/>
              </a:ext>
            </a:extLst>
          </p:cNvPr>
          <p:cNvPicPr>
            <a:picLocks noChangeAspect="1"/>
          </p:cNvPicPr>
          <p:nvPr/>
        </p:nvPicPr>
        <p:blipFill>
          <a:blip r:embed="rId2"/>
          <a:stretch>
            <a:fillRect/>
          </a:stretch>
        </p:blipFill>
        <p:spPr>
          <a:xfrm>
            <a:off x="8138583" y="2974424"/>
            <a:ext cx="4222751" cy="2867068"/>
          </a:xfrm>
          <a:prstGeom prst="rect">
            <a:avLst/>
          </a:prstGeom>
        </p:spPr>
      </p:pic>
    </p:spTree>
    <p:extLst>
      <p:ext uri="{BB962C8B-B14F-4D97-AF65-F5344CB8AC3E}">
        <p14:creationId xmlns:p14="http://schemas.microsoft.com/office/powerpoint/2010/main" val="227245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al settings concept illustration">
            <a:extLst>
              <a:ext uri="{FF2B5EF4-FFF2-40B4-BE49-F238E27FC236}">
                <a16:creationId xmlns:a16="http://schemas.microsoft.com/office/drawing/2014/main" id="{C7B0E202-3343-754A-18B5-DA1F2D221EDF}"/>
              </a:ext>
            </a:extLst>
          </p:cNvPr>
          <p:cNvPicPr>
            <a:picLocks noChangeAspect="1"/>
          </p:cNvPicPr>
          <p:nvPr/>
        </p:nvPicPr>
        <p:blipFill>
          <a:blip r:embed="rId2"/>
          <a:stretch>
            <a:fillRect/>
          </a:stretch>
        </p:blipFill>
        <p:spPr>
          <a:xfrm>
            <a:off x="9452761" y="2751120"/>
            <a:ext cx="2743200" cy="2743200"/>
          </a:xfrm>
          <a:prstGeom prst="rect">
            <a:avLst/>
          </a:prstGeom>
          <a:ln>
            <a:solidFill>
              <a:schemeClr val="bg1"/>
            </a:solidFill>
          </a:ln>
        </p:spPr>
      </p:pic>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375343" y="373657"/>
            <a:ext cx="10475005" cy="612775"/>
          </a:xfrm>
        </p:spPr>
        <p:txBody>
          <a:bodyPr vert="horz" lIns="0" tIns="0" rIns="0" bIns="0" rtlCol="0" anchor="ctr">
            <a:noAutofit/>
          </a:bodyPr>
          <a:lstStyle/>
          <a:p>
            <a:pPr algn="ctr"/>
            <a:r>
              <a:rPr lang="en-US" sz="4800" dirty="0">
                <a:solidFill>
                  <a:srgbClr val="1C1A55"/>
                </a:solidFill>
                <a:latin typeface="Garamond"/>
                <a:cs typeface="Calibri"/>
              </a:rPr>
              <a:t>Why Personalization Matters ?</a:t>
            </a:r>
            <a:endParaRPr lang="en-US" dirty="0">
              <a:latin typeface="Garamond"/>
            </a:endParaRP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379830" y="1345478"/>
            <a:ext cx="9495594" cy="4758807"/>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algn="just">
              <a:lnSpc>
                <a:spcPct val="150000"/>
              </a:lnSpc>
            </a:pPr>
            <a:r>
              <a:rPr lang="en-US" sz="2200" dirty="0">
                <a:solidFill>
                  <a:srgbClr val="000000"/>
                </a:solidFill>
                <a:latin typeface="Garamond"/>
                <a:ea typeface="Calibri"/>
                <a:cs typeface="Calibri"/>
              </a:rPr>
              <a:t>The </a:t>
            </a:r>
            <a:r>
              <a:rPr lang="en-US" sz="2200" b="1" dirty="0">
                <a:solidFill>
                  <a:srgbClr val="91488F"/>
                </a:solidFill>
                <a:latin typeface="Garamond"/>
                <a:ea typeface="Calibri"/>
                <a:cs typeface="Calibri"/>
              </a:rPr>
              <a:t>chatbot understands legal language,</a:t>
            </a:r>
            <a:r>
              <a:rPr lang="en-US" sz="2200" dirty="0">
                <a:solidFill>
                  <a:srgbClr val="000000"/>
                </a:solidFill>
                <a:latin typeface="Garamond"/>
                <a:ea typeface="Calibri"/>
                <a:cs typeface="Calibri"/>
              </a:rPr>
              <a:t> terms, and concepts, providing accurate legal responses.</a:t>
            </a:r>
          </a:p>
          <a:p>
            <a:pPr algn="just">
              <a:lnSpc>
                <a:spcPct val="150000"/>
              </a:lnSpc>
            </a:pPr>
            <a:r>
              <a:rPr lang="en-US" sz="2200" dirty="0">
                <a:solidFill>
                  <a:srgbClr val="000000"/>
                </a:solidFill>
                <a:latin typeface="Garamond"/>
                <a:ea typeface="Calibri"/>
                <a:cs typeface="Calibri"/>
              </a:rPr>
              <a:t>The </a:t>
            </a:r>
            <a:r>
              <a:rPr lang="en-US" sz="2200" b="1" dirty="0">
                <a:solidFill>
                  <a:srgbClr val="91488F"/>
                </a:solidFill>
                <a:latin typeface="Garamond"/>
                <a:ea typeface="Calibri"/>
                <a:cs typeface="Calibri"/>
              </a:rPr>
              <a:t>chatbot identifies multiple offenses in complex cases</a:t>
            </a:r>
            <a:r>
              <a:rPr lang="en-US" sz="2200" dirty="0">
                <a:solidFill>
                  <a:srgbClr val="000000"/>
                </a:solidFill>
                <a:latin typeface="Garamond"/>
                <a:ea typeface="Calibri"/>
                <a:cs typeface="Calibri"/>
              </a:rPr>
              <a:t>, pinpointing exact IPC sections and punishments.</a:t>
            </a:r>
          </a:p>
          <a:p>
            <a:pPr algn="just">
              <a:lnSpc>
                <a:spcPct val="150000"/>
              </a:lnSpc>
            </a:pPr>
            <a:r>
              <a:rPr lang="en-US" sz="2200" dirty="0">
                <a:solidFill>
                  <a:srgbClr val="000000"/>
                </a:solidFill>
                <a:latin typeface="Garamond"/>
                <a:ea typeface="Calibri"/>
                <a:cs typeface="Calibri"/>
              </a:rPr>
              <a:t>The </a:t>
            </a:r>
            <a:r>
              <a:rPr lang="en-US" sz="2200" b="1" dirty="0">
                <a:solidFill>
                  <a:srgbClr val="91488F"/>
                </a:solidFill>
                <a:latin typeface="Garamond"/>
                <a:ea typeface="Calibri"/>
                <a:cs typeface="Calibri"/>
              </a:rPr>
              <a:t>chatbot streamlines legal workflows </a:t>
            </a:r>
            <a:r>
              <a:rPr lang="en-US" sz="2200" dirty="0">
                <a:solidFill>
                  <a:srgbClr val="000000"/>
                </a:solidFill>
                <a:latin typeface="Garamond"/>
                <a:ea typeface="Calibri"/>
                <a:cs typeface="Calibri"/>
              </a:rPr>
              <a:t>by providing instant, structured legal references.</a:t>
            </a:r>
          </a:p>
          <a:p>
            <a:pPr algn="just">
              <a:lnSpc>
                <a:spcPct val="150000"/>
              </a:lnSpc>
            </a:pPr>
            <a:r>
              <a:rPr lang="en-US" sz="2000" dirty="0">
                <a:solidFill>
                  <a:srgbClr val="000000"/>
                </a:solidFill>
                <a:latin typeface="Garamond"/>
                <a:ea typeface="Calibri"/>
                <a:cs typeface="Calibri"/>
              </a:rPr>
              <a:t>The chatbot is accessible on-the-go, making it easy for lawyers to retrieve critical </a:t>
            </a:r>
            <a:r>
              <a:rPr lang="en-US" sz="2000" b="1" dirty="0">
                <a:solidFill>
                  <a:srgbClr val="91488F"/>
                </a:solidFill>
                <a:latin typeface="Garamond"/>
                <a:ea typeface="Calibri"/>
                <a:cs typeface="Calibri"/>
              </a:rPr>
              <a:t>legal information quickly, whether in the office, court, or consulting with clients</a:t>
            </a:r>
            <a:r>
              <a:rPr lang="en-US" sz="2000" b="1" dirty="0">
                <a:solidFill>
                  <a:srgbClr val="91488F"/>
                </a:solidFill>
                <a:latin typeface="Calibri"/>
                <a:ea typeface="Calibri"/>
                <a:cs typeface="Calibri"/>
              </a:rPr>
              <a:t>.</a:t>
            </a:r>
          </a:p>
        </p:txBody>
      </p:sp>
    </p:spTree>
    <p:extLst>
      <p:ext uri="{BB962C8B-B14F-4D97-AF65-F5344CB8AC3E}">
        <p14:creationId xmlns:p14="http://schemas.microsoft.com/office/powerpoint/2010/main" val="3044731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1112499" y="626648"/>
            <a:ext cx="10475005" cy="612775"/>
          </a:xfrm>
        </p:spPr>
        <p:txBody>
          <a:bodyPr vert="horz" lIns="0" tIns="0" rIns="0" bIns="0" rtlCol="0" anchor="ctr">
            <a:noAutofit/>
          </a:bodyPr>
          <a:lstStyle/>
          <a:p>
            <a:pPr algn="ctr"/>
            <a:r>
              <a:rPr lang="en-US" sz="4400" dirty="0">
                <a:solidFill>
                  <a:srgbClr val="1C1A55"/>
                </a:solidFill>
                <a:latin typeface="Garamond"/>
                <a:cs typeface="Calibri"/>
              </a:rPr>
              <a:t>Complete Workflow Process</a:t>
            </a:r>
            <a:endParaRPr lang="en-US" dirty="0">
              <a:latin typeface="Garamond"/>
            </a:endParaRP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696723" y="1718617"/>
            <a:ext cx="10200142" cy="4436770"/>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marL="342900" indent="-342900" algn="just">
              <a:lnSpc>
                <a:spcPct val="150000"/>
              </a:lnSpc>
            </a:pPr>
            <a:endParaRPr lang="en-US" sz="2000" b="1" dirty="0">
              <a:solidFill>
                <a:srgbClr val="FA725E"/>
              </a:solidFill>
              <a:latin typeface="Calibri"/>
              <a:cs typeface="Calibri"/>
            </a:endParaRPr>
          </a:p>
          <a:p>
            <a:pPr marL="342900" indent="-342900" algn="just">
              <a:lnSpc>
                <a:spcPct val="150000"/>
              </a:lnSpc>
            </a:pPr>
            <a:endParaRPr lang="en-US" sz="2000" dirty="0">
              <a:solidFill>
                <a:srgbClr val="000000"/>
              </a:solidFill>
              <a:cs typeface="Calibri"/>
            </a:endParaRPr>
          </a:p>
        </p:txBody>
      </p:sp>
      <p:sp>
        <p:nvSpPr>
          <p:cNvPr id="4" name="Rectangle: Rounded Corners 3">
            <a:extLst>
              <a:ext uri="{FF2B5EF4-FFF2-40B4-BE49-F238E27FC236}">
                <a16:creationId xmlns:a16="http://schemas.microsoft.com/office/drawing/2014/main" id="{38399A30-0AA7-830A-8F9B-79C1C4A5E9C0}"/>
              </a:ext>
            </a:extLst>
          </p:cNvPr>
          <p:cNvSpPr/>
          <p:nvPr/>
        </p:nvSpPr>
        <p:spPr>
          <a:xfrm>
            <a:off x="2316790" y="2324909"/>
            <a:ext cx="1626378" cy="698787"/>
          </a:xfrm>
          <a:prstGeom prst="roundRect">
            <a:avLst/>
          </a:prstGeom>
          <a:solidFill>
            <a:srgbClr val="ED7D31"/>
          </a:solidFill>
          <a:ln>
            <a:solidFill>
              <a:srgbClr val="FC4F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0A7AF33-A88D-08A3-A854-2D4680360A81}"/>
              </a:ext>
            </a:extLst>
          </p:cNvPr>
          <p:cNvSpPr/>
          <p:nvPr/>
        </p:nvSpPr>
        <p:spPr>
          <a:xfrm>
            <a:off x="4952038" y="2261410"/>
            <a:ext cx="1457046" cy="698787"/>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223F5B21-0C9E-66B9-3CB1-FFA1E6A179EB}"/>
              </a:ext>
            </a:extLst>
          </p:cNvPr>
          <p:cNvSpPr/>
          <p:nvPr/>
        </p:nvSpPr>
        <p:spPr>
          <a:xfrm>
            <a:off x="7343872" y="2240244"/>
            <a:ext cx="1457046" cy="69878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b="1" baseline="0" dirty="0">
                <a:solidFill>
                  <a:srgbClr val="FFFFFF"/>
                </a:solidFill>
                <a:latin typeface="Garamond"/>
              </a:rPr>
              <a:t>Data </a:t>
            </a:r>
            <a:r>
              <a:rPr lang="en-US" b="1" dirty="0">
                <a:solidFill>
                  <a:srgbClr val="FFFFFF"/>
                </a:solidFill>
                <a:latin typeface="Garamond"/>
              </a:rPr>
              <a:t>Analysis</a:t>
            </a:r>
            <a:endParaRPr lang="en-US" b="1" dirty="0">
              <a:latin typeface="Garamond"/>
            </a:endParaRPr>
          </a:p>
        </p:txBody>
      </p:sp>
      <p:sp>
        <p:nvSpPr>
          <p:cNvPr id="8" name="Rectangle: Rounded Corners 7">
            <a:extLst>
              <a:ext uri="{FF2B5EF4-FFF2-40B4-BE49-F238E27FC236}">
                <a16:creationId xmlns:a16="http://schemas.microsoft.com/office/drawing/2014/main" id="{8884CE81-21E5-C7CE-5A41-4FA49A4ED56B}"/>
              </a:ext>
            </a:extLst>
          </p:cNvPr>
          <p:cNvSpPr/>
          <p:nvPr/>
        </p:nvSpPr>
        <p:spPr>
          <a:xfrm>
            <a:off x="10032040" y="2293161"/>
            <a:ext cx="1457046" cy="698787"/>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Garamond"/>
                <a:ea typeface="+mn-lt"/>
                <a:cs typeface="+mn-lt"/>
              </a:rPr>
              <a:t>Model Selection</a:t>
            </a:r>
            <a:endParaRPr lang="en-US" b="1" dirty="0">
              <a:solidFill>
                <a:schemeClr val="bg1"/>
              </a:solidFill>
              <a:latin typeface="Garamond"/>
              <a:ea typeface="Calibri"/>
              <a:cs typeface="Calibri"/>
            </a:endParaRPr>
          </a:p>
        </p:txBody>
      </p:sp>
      <p:sp>
        <p:nvSpPr>
          <p:cNvPr id="9" name="Rectangle: Rounded Corners 8">
            <a:extLst>
              <a:ext uri="{FF2B5EF4-FFF2-40B4-BE49-F238E27FC236}">
                <a16:creationId xmlns:a16="http://schemas.microsoft.com/office/drawing/2014/main" id="{2344E76E-B85F-9CD2-A4E7-BAF8F8FBA771}"/>
              </a:ext>
            </a:extLst>
          </p:cNvPr>
          <p:cNvSpPr/>
          <p:nvPr/>
        </p:nvSpPr>
        <p:spPr>
          <a:xfrm>
            <a:off x="7513206" y="3986492"/>
            <a:ext cx="1594629" cy="656454"/>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Garamond"/>
                <a:ea typeface="Calibri"/>
                <a:cs typeface="Calibri" panose="020F0502020204030204"/>
              </a:rPr>
              <a:t>Model Optimization</a:t>
            </a:r>
          </a:p>
        </p:txBody>
      </p:sp>
      <p:sp>
        <p:nvSpPr>
          <p:cNvPr id="10" name="Rectangle: Rounded Corners 9">
            <a:extLst>
              <a:ext uri="{FF2B5EF4-FFF2-40B4-BE49-F238E27FC236}">
                <a16:creationId xmlns:a16="http://schemas.microsoft.com/office/drawing/2014/main" id="{F0151643-95BA-BA3E-27C5-CD3DB6A04CB2}"/>
              </a:ext>
            </a:extLst>
          </p:cNvPr>
          <p:cNvSpPr/>
          <p:nvPr/>
        </p:nvSpPr>
        <p:spPr>
          <a:xfrm>
            <a:off x="9947372" y="3880659"/>
            <a:ext cx="1636962" cy="698787"/>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Garamond"/>
                <a:ea typeface="+mn-lt"/>
                <a:cs typeface="+mn-lt"/>
              </a:rPr>
              <a:t>Model Training</a:t>
            </a:r>
            <a:endParaRPr lang="en-US" b="1" dirty="0">
              <a:solidFill>
                <a:schemeClr val="bg1"/>
              </a:solidFill>
              <a:latin typeface="Garamond"/>
              <a:ea typeface="Calibri"/>
              <a:cs typeface="Calibri"/>
            </a:endParaRPr>
          </a:p>
        </p:txBody>
      </p:sp>
      <p:sp>
        <p:nvSpPr>
          <p:cNvPr id="12" name="TextBox 11">
            <a:extLst>
              <a:ext uri="{FF2B5EF4-FFF2-40B4-BE49-F238E27FC236}">
                <a16:creationId xmlns:a16="http://schemas.microsoft.com/office/drawing/2014/main" id="{B17FD639-FBE5-A8AD-6E06-FB77A5CFE541}"/>
              </a:ext>
            </a:extLst>
          </p:cNvPr>
          <p:cNvSpPr txBox="1"/>
          <p:nvPr/>
        </p:nvSpPr>
        <p:spPr>
          <a:xfrm>
            <a:off x="2526954" y="2359188"/>
            <a:ext cx="1415702" cy="667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latin typeface="Garamond"/>
                <a:cs typeface="Calibri"/>
              </a:rPr>
              <a:t>Problem statement</a:t>
            </a:r>
          </a:p>
        </p:txBody>
      </p:sp>
      <p:sp>
        <p:nvSpPr>
          <p:cNvPr id="15" name="TextBox 14">
            <a:extLst>
              <a:ext uri="{FF2B5EF4-FFF2-40B4-BE49-F238E27FC236}">
                <a16:creationId xmlns:a16="http://schemas.microsoft.com/office/drawing/2014/main" id="{86C36D2C-EC8D-E375-E21E-6EFE7894DA3D}"/>
              </a:ext>
            </a:extLst>
          </p:cNvPr>
          <p:cNvSpPr txBox="1"/>
          <p:nvPr/>
        </p:nvSpPr>
        <p:spPr>
          <a:xfrm>
            <a:off x="4992870" y="2348603"/>
            <a:ext cx="14157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bg1"/>
                </a:solidFill>
                <a:latin typeface="Garamond"/>
                <a:cs typeface="Calibri"/>
              </a:rPr>
              <a:t>Data collection</a:t>
            </a:r>
            <a:endParaRPr lang="en-US">
              <a:solidFill>
                <a:schemeClr val="bg1"/>
              </a:solidFill>
              <a:latin typeface="Garamond"/>
            </a:endParaRPr>
          </a:p>
        </p:txBody>
      </p:sp>
      <p:sp>
        <p:nvSpPr>
          <p:cNvPr id="16" name="Rectangle: Rounded Corners 15">
            <a:extLst>
              <a:ext uri="{FF2B5EF4-FFF2-40B4-BE49-F238E27FC236}">
                <a16:creationId xmlns:a16="http://schemas.microsoft.com/office/drawing/2014/main" id="{61B25DC5-7242-90BF-1B85-A83D2E9A402B}"/>
              </a:ext>
            </a:extLst>
          </p:cNvPr>
          <p:cNvSpPr/>
          <p:nvPr/>
        </p:nvSpPr>
        <p:spPr>
          <a:xfrm>
            <a:off x="4994373" y="3944159"/>
            <a:ext cx="1636962" cy="698787"/>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latin typeface="Garamond"/>
                <a:ea typeface="+mn-lt"/>
                <a:cs typeface="+mn-lt"/>
              </a:rPr>
              <a:t>Integration and Testing</a:t>
            </a:r>
            <a:endParaRPr lang="en-US" dirty="0">
              <a:solidFill>
                <a:schemeClr val="bg1"/>
              </a:solidFill>
            </a:endParaRPr>
          </a:p>
        </p:txBody>
      </p:sp>
      <p:sp>
        <p:nvSpPr>
          <p:cNvPr id="17" name="TextBox 16">
            <a:extLst>
              <a:ext uri="{FF2B5EF4-FFF2-40B4-BE49-F238E27FC236}">
                <a16:creationId xmlns:a16="http://schemas.microsoft.com/office/drawing/2014/main" id="{CBE6A323-E446-9F21-0C16-7EFB2450AB33}"/>
              </a:ext>
            </a:extLst>
          </p:cNvPr>
          <p:cNvSpPr txBox="1"/>
          <p:nvPr/>
        </p:nvSpPr>
        <p:spPr>
          <a:xfrm>
            <a:off x="8527704" y="1343190"/>
            <a:ext cx="1415702" cy="369332"/>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b="1" dirty="0">
              <a:solidFill>
                <a:schemeClr val="bg1"/>
              </a:solidFill>
              <a:latin typeface="Garamond"/>
              <a:cs typeface="Calibri" panose="020F0502020204030204"/>
            </a:endParaRPr>
          </a:p>
        </p:txBody>
      </p:sp>
      <p:sp>
        <p:nvSpPr>
          <p:cNvPr id="21" name="Arrow: Right 20">
            <a:extLst>
              <a:ext uri="{FF2B5EF4-FFF2-40B4-BE49-F238E27FC236}">
                <a16:creationId xmlns:a16="http://schemas.microsoft.com/office/drawing/2014/main" id="{79EBAAF4-E03A-7C69-2898-763CDF86403C}"/>
              </a:ext>
            </a:extLst>
          </p:cNvPr>
          <p:cNvSpPr/>
          <p:nvPr/>
        </p:nvSpPr>
        <p:spPr>
          <a:xfrm>
            <a:off x="4091880" y="2524491"/>
            <a:ext cx="564977" cy="29735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F8009D1-98F4-79D9-1298-73D8D12F4E67}"/>
              </a:ext>
            </a:extLst>
          </p:cNvPr>
          <p:cNvSpPr/>
          <p:nvPr/>
        </p:nvSpPr>
        <p:spPr>
          <a:xfrm>
            <a:off x="6494296" y="2460991"/>
            <a:ext cx="564977" cy="29735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C1006624-8C30-AC44-004A-9C8F5C237103}"/>
              </a:ext>
            </a:extLst>
          </p:cNvPr>
          <p:cNvSpPr/>
          <p:nvPr/>
        </p:nvSpPr>
        <p:spPr>
          <a:xfrm>
            <a:off x="9108379" y="2439824"/>
            <a:ext cx="564977" cy="29735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60B3C815-CC74-82C2-F595-8E0A2A2CDB2A}"/>
              </a:ext>
            </a:extLst>
          </p:cNvPr>
          <p:cNvSpPr/>
          <p:nvPr/>
        </p:nvSpPr>
        <p:spPr>
          <a:xfrm>
            <a:off x="2306205" y="3880659"/>
            <a:ext cx="1636962" cy="698787"/>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FFFFFF"/>
                </a:solidFill>
                <a:latin typeface="Garamond"/>
                <a:cs typeface="Calibri"/>
              </a:rPr>
              <a:t>Backend and Frontend</a:t>
            </a:r>
          </a:p>
        </p:txBody>
      </p:sp>
      <p:sp>
        <p:nvSpPr>
          <p:cNvPr id="25" name="Rectangle: Rounded Corners 24">
            <a:extLst>
              <a:ext uri="{FF2B5EF4-FFF2-40B4-BE49-F238E27FC236}">
                <a16:creationId xmlns:a16="http://schemas.microsoft.com/office/drawing/2014/main" id="{5ECA06E2-15A2-602A-355B-51050B1D3931}"/>
              </a:ext>
            </a:extLst>
          </p:cNvPr>
          <p:cNvSpPr/>
          <p:nvPr/>
        </p:nvSpPr>
        <p:spPr>
          <a:xfrm>
            <a:off x="2327372" y="5362326"/>
            <a:ext cx="1816881" cy="69878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bg1"/>
                </a:solidFill>
                <a:latin typeface="Garamond"/>
                <a:ea typeface="+mn-lt"/>
                <a:cs typeface="+mn-lt"/>
              </a:rPr>
              <a:t>Documentation &amp; Presentation</a:t>
            </a:r>
            <a:endParaRPr lang="en-US" u="sng" dirty="0">
              <a:solidFill>
                <a:schemeClr val="bg1"/>
              </a:solidFill>
              <a:latin typeface="Garamond"/>
              <a:cs typeface="Calibri" panose="020F0502020204030204"/>
            </a:endParaRPr>
          </a:p>
        </p:txBody>
      </p:sp>
      <p:sp>
        <p:nvSpPr>
          <p:cNvPr id="26" name="Arrow: Right 25">
            <a:extLst>
              <a:ext uri="{FF2B5EF4-FFF2-40B4-BE49-F238E27FC236}">
                <a16:creationId xmlns:a16="http://schemas.microsoft.com/office/drawing/2014/main" id="{59CD0568-79B6-08BD-256D-C196E4E339AA}"/>
              </a:ext>
            </a:extLst>
          </p:cNvPr>
          <p:cNvSpPr/>
          <p:nvPr/>
        </p:nvSpPr>
        <p:spPr>
          <a:xfrm rot="5400000">
            <a:off x="10473628" y="3286490"/>
            <a:ext cx="564977" cy="29735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E1D1BFF-27DA-DACB-330E-03728CD015B7}"/>
              </a:ext>
            </a:extLst>
          </p:cNvPr>
          <p:cNvSpPr/>
          <p:nvPr/>
        </p:nvSpPr>
        <p:spPr>
          <a:xfrm rot="10800000">
            <a:off x="9235377" y="4133156"/>
            <a:ext cx="564977" cy="29735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FABC4855-110E-7E1E-2302-C1A416335330}"/>
              </a:ext>
            </a:extLst>
          </p:cNvPr>
          <p:cNvSpPr/>
          <p:nvPr/>
        </p:nvSpPr>
        <p:spPr>
          <a:xfrm rot="10800000">
            <a:off x="6780044" y="4143738"/>
            <a:ext cx="564977" cy="29735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4FDF1A4F-10F7-0A91-82C6-434431799D1A}"/>
              </a:ext>
            </a:extLst>
          </p:cNvPr>
          <p:cNvSpPr/>
          <p:nvPr/>
        </p:nvSpPr>
        <p:spPr>
          <a:xfrm rot="10800000">
            <a:off x="4208294" y="4080239"/>
            <a:ext cx="564977" cy="29735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6FBF54D5-6C9D-1FE8-B5EC-DBDF68371BD8}"/>
              </a:ext>
            </a:extLst>
          </p:cNvPr>
          <p:cNvSpPr/>
          <p:nvPr/>
        </p:nvSpPr>
        <p:spPr>
          <a:xfrm rot="5400000">
            <a:off x="2917126" y="4863406"/>
            <a:ext cx="564977" cy="29735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176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owels concept illustration">
            <a:extLst>
              <a:ext uri="{FF2B5EF4-FFF2-40B4-BE49-F238E27FC236}">
                <a16:creationId xmlns:a16="http://schemas.microsoft.com/office/drawing/2014/main" id="{B16153AE-488E-F89B-2C12-19C229050F38}"/>
              </a:ext>
            </a:extLst>
          </p:cNvPr>
          <p:cNvPicPr>
            <a:picLocks noChangeAspect="1"/>
          </p:cNvPicPr>
          <p:nvPr/>
        </p:nvPicPr>
        <p:blipFill>
          <a:blip r:embed="rId2"/>
          <a:stretch>
            <a:fillRect/>
          </a:stretch>
        </p:blipFill>
        <p:spPr>
          <a:xfrm>
            <a:off x="9019868" y="2690352"/>
            <a:ext cx="2933700" cy="2933700"/>
          </a:xfrm>
          <a:prstGeom prst="rect">
            <a:avLst/>
          </a:prstGeom>
          <a:ln>
            <a:solidFill>
              <a:schemeClr val="bg1"/>
            </a:solidFill>
          </a:ln>
        </p:spPr>
      </p:pic>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354733" y="303704"/>
            <a:ext cx="9956422" cy="612775"/>
          </a:xfrm>
        </p:spPr>
        <p:txBody>
          <a:bodyPr vert="horz" lIns="0" tIns="0" rIns="0" bIns="0" rtlCol="0" anchor="ctr">
            <a:noAutofit/>
          </a:bodyPr>
          <a:lstStyle/>
          <a:p>
            <a:pPr algn="ctr"/>
            <a:r>
              <a:rPr lang="en-US" sz="4400" dirty="0">
                <a:solidFill>
                  <a:srgbClr val="1C1A55"/>
                </a:solidFill>
                <a:latin typeface="Garamond"/>
                <a:ea typeface="Calibri"/>
                <a:cs typeface="Calibri"/>
              </a:rPr>
              <a:t>The Natural Language </a:t>
            </a: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529809" y="1229665"/>
            <a:ext cx="8978824" cy="4986804"/>
          </a:xfrm>
          <a:prstGeom prst="rect">
            <a:avLst/>
          </a:prstGeom>
        </p:spPr>
        <p:txBody>
          <a:bodyPr vert="horz" lIns="91440" tIns="45720" rIns="91440" bIns="45720" rtlCol="0" anchor="t">
            <a:no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algn="just">
              <a:lnSpc>
                <a:spcPct val="200000"/>
              </a:lnSpc>
            </a:pPr>
            <a:r>
              <a:rPr lang="en-US" sz="2100" b="1" dirty="0">
                <a:solidFill>
                  <a:srgbClr val="017DFC"/>
                </a:solidFill>
                <a:latin typeface="Garamond"/>
                <a:ea typeface="Calibri"/>
                <a:cs typeface="Calibri"/>
              </a:rPr>
              <a:t>Natural Language Processing (NLP)</a:t>
            </a:r>
            <a:r>
              <a:rPr lang="en-US" sz="2100" dirty="0">
                <a:solidFill>
                  <a:srgbClr val="181717"/>
                </a:solidFill>
                <a:latin typeface="Garamond"/>
                <a:ea typeface="Calibri"/>
                <a:cs typeface="Calibri"/>
              </a:rPr>
              <a:t> is the technology that allows computers to understand, interpret, and generate human language.</a:t>
            </a:r>
          </a:p>
          <a:p>
            <a:pPr algn="just">
              <a:lnSpc>
                <a:spcPct val="200000"/>
              </a:lnSpc>
            </a:pPr>
            <a:r>
              <a:rPr lang="en-US" sz="2100" dirty="0">
                <a:solidFill>
                  <a:srgbClr val="181717"/>
                </a:solidFill>
                <a:latin typeface="Garamond"/>
                <a:ea typeface="Calibri"/>
                <a:cs typeface="Calibri"/>
              </a:rPr>
              <a:t>NLP is commonly used for text-based tasks, and </a:t>
            </a:r>
            <a:r>
              <a:rPr lang="en-US" sz="2100" b="1" dirty="0">
                <a:solidFill>
                  <a:srgbClr val="017DFC"/>
                </a:solidFill>
                <a:latin typeface="Garamond"/>
                <a:ea typeface="Calibri"/>
                <a:cs typeface="Calibri"/>
              </a:rPr>
              <a:t>this project further expands its use to include text-to-text transformations.</a:t>
            </a:r>
          </a:p>
          <a:p>
            <a:pPr algn="just">
              <a:lnSpc>
                <a:spcPct val="200000"/>
              </a:lnSpc>
            </a:pPr>
            <a:r>
              <a:rPr lang="en-US" sz="2100" dirty="0">
                <a:solidFill>
                  <a:srgbClr val="181717"/>
                </a:solidFill>
                <a:latin typeface="Garamond"/>
                <a:ea typeface="Calibri"/>
                <a:cs typeface="Calibri"/>
              </a:rPr>
              <a:t>The chatbot responds to prompts by generating relevant and informative text.</a:t>
            </a:r>
          </a:p>
          <a:p>
            <a:pPr algn="just">
              <a:lnSpc>
                <a:spcPct val="200000"/>
              </a:lnSpc>
            </a:pPr>
            <a:r>
              <a:rPr lang="en-US" sz="2100" dirty="0">
                <a:solidFill>
                  <a:srgbClr val="181717"/>
                </a:solidFill>
                <a:latin typeface="Garamond"/>
                <a:ea typeface="Calibri"/>
                <a:cs typeface="Calibri"/>
              </a:rPr>
              <a:t>This project leverages NLP to process and analyze text data.</a:t>
            </a:r>
          </a:p>
        </p:txBody>
      </p:sp>
    </p:spTree>
    <p:extLst>
      <p:ext uri="{BB962C8B-B14F-4D97-AF65-F5344CB8AC3E}">
        <p14:creationId xmlns:p14="http://schemas.microsoft.com/office/powerpoint/2010/main" val="708484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59E1-055E-D6B6-0171-88BC8B38C8EB}"/>
              </a:ext>
            </a:extLst>
          </p:cNvPr>
          <p:cNvSpPr>
            <a:spLocks noGrp="1"/>
          </p:cNvSpPr>
          <p:nvPr>
            <p:ph type="title"/>
          </p:nvPr>
        </p:nvSpPr>
        <p:spPr>
          <a:xfrm>
            <a:off x="932883" y="1910820"/>
            <a:ext cx="7553400" cy="1529820"/>
          </a:xfrm>
        </p:spPr>
        <p:txBody>
          <a:bodyPr>
            <a:noAutofit/>
          </a:bodyPr>
          <a:lstStyle/>
          <a:p>
            <a:pPr algn="just"/>
            <a:r>
              <a:rPr lang="en-US" sz="7200" dirty="0">
                <a:solidFill>
                  <a:srgbClr val="29464D"/>
                </a:solidFill>
                <a:latin typeface="Garamond"/>
                <a:ea typeface="Calibri"/>
                <a:cs typeface="Calibri"/>
              </a:rPr>
              <a:t>The NLP Pipeline</a:t>
            </a:r>
            <a:endParaRPr lang="en-US" dirty="0">
              <a:solidFill>
                <a:srgbClr val="29464D"/>
              </a:solidFill>
              <a:latin typeface="Garamond"/>
              <a:cs typeface="Calibri" panose="020F0502020204030204" pitchFamily="34" charset="0"/>
            </a:endParaRPr>
          </a:p>
        </p:txBody>
      </p:sp>
      <p:sp>
        <p:nvSpPr>
          <p:cNvPr id="3" name="Text Placeholder 2">
            <a:extLst>
              <a:ext uri="{FF2B5EF4-FFF2-40B4-BE49-F238E27FC236}">
                <a16:creationId xmlns:a16="http://schemas.microsoft.com/office/drawing/2014/main" id="{7AEA9983-C416-5EF7-33C4-8200411CD3B9}"/>
              </a:ext>
            </a:extLst>
          </p:cNvPr>
          <p:cNvSpPr>
            <a:spLocks noGrp="1"/>
          </p:cNvSpPr>
          <p:nvPr>
            <p:ph type="body" idx="1"/>
          </p:nvPr>
        </p:nvSpPr>
        <p:spPr>
          <a:xfrm>
            <a:off x="1536132" y="3425297"/>
            <a:ext cx="5881235" cy="494771"/>
          </a:xfrm>
        </p:spPr>
        <p:txBody>
          <a:bodyPr vert="horz" lIns="91440" tIns="45720" rIns="91440" bIns="45720" rtlCol="0" anchor="t">
            <a:normAutofit fontScale="92500"/>
          </a:bodyPr>
          <a:lstStyle/>
          <a:p>
            <a:r>
              <a:rPr lang="en-US" b="1" dirty="0">
                <a:solidFill>
                  <a:srgbClr val="019C89"/>
                </a:solidFill>
                <a:latin typeface="Garamond"/>
                <a:ea typeface="Calibri"/>
                <a:cs typeface="Calibri"/>
              </a:rPr>
              <a:t>Let's discuss the NLP pipeline of this projects</a:t>
            </a:r>
          </a:p>
        </p:txBody>
      </p:sp>
      <p:pic>
        <p:nvPicPr>
          <p:cNvPr id="5" name="Picture 4" descr="Notes concept illustration">
            <a:extLst>
              <a:ext uri="{FF2B5EF4-FFF2-40B4-BE49-F238E27FC236}">
                <a16:creationId xmlns:a16="http://schemas.microsoft.com/office/drawing/2014/main" id="{591D8D9B-0A0A-0417-8D5E-E3D3C0557F3B}"/>
              </a:ext>
            </a:extLst>
          </p:cNvPr>
          <p:cNvPicPr>
            <a:picLocks noChangeAspect="1"/>
          </p:cNvPicPr>
          <p:nvPr/>
        </p:nvPicPr>
        <p:blipFill>
          <a:blip r:embed="rId2"/>
          <a:stretch>
            <a:fillRect/>
          </a:stretch>
        </p:blipFill>
        <p:spPr>
          <a:xfrm>
            <a:off x="8866238" y="1909916"/>
            <a:ext cx="2743200" cy="2743200"/>
          </a:xfrm>
          <a:prstGeom prst="rect">
            <a:avLst/>
          </a:prstGeom>
        </p:spPr>
      </p:pic>
    </p:spTree>
    <p:extLst>
      <p:ext uri="{BB962C8B-B14F-4D97-AF65-F5344CB8AC3E}">
        <p14:creationId xmlns:p14="http://schemas.microsoft.com/office/powerpoint/2010/main" val="1952578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330542" y="298866"/>
            <a:ext cx="10475005" cy="612775"/>
          </a:xfrm>
        </p:spPr>
        <p:txBody>
          <a:bodyPr vert="horz" lIns="0" tIns="0" rIns="0" bIns="0" rtlCol="0" anchor="ctr">
            <a:noAutofit/>
          </a:bodyPr>
          <a:lstStyle/>
          <a:p>
            <a:pPr algn="ctr"/>
            <a:r>
              <a:rPr lang="en-US" sz="4400" dirty="0">
                <a:solidFill>
                  <a:srgbClr val="1C1A55"/>
                </a:solidFill>
                <a:latin typeface="Garamond"/>
                <a:ea typeface="Calibri"/>
                <a:cs typeface="Calibri"/>
              </a:rPr>
              <a:t>Datasets...</a:t>
            </a:r>
            <a:endParaRPr lang="en-US" dirty="0">
              <a:solidFill>
                <a:srgbClr val="1C1A55"/>
              </a:solidFill>
              <a:latin typeface="Garamond"/>
            </a:endParaRPr>
          </a:p>
        </p:txBody>
      </p:sp>
      <p:pic>
        <p:nvPicPr>
          <p:cNvPr id="4" name="Content Placeholder 3" descr="A screenshot of a computer&#10;&#10;Description automatically generated">
            <a:extLst>
              <a:ext uri="{FF2B5EF4-FFF2-40B4-BE49-F238E27FC236}">
                <a16:creationId xmlns:a16="http://schemas.microsoft.com/office/drawing/2014/main" id="{A615AD60-4CAF-61ED-4B47-3BF7022DD45E}"/>
              </a:ext>
            </a:extLst>
          </p:cNvPr>
          <p:cNvPicPr>
            <a:picLocks noGrp="1" noChangeAspect="1"/>
          </p:cNvPicPr>
          <p:nvPr>
            <p:ph idx="1"/>
          </p:nvPr>
        </p:nvPicPr>
        <p:blipFill>
          <a:blip r:embed="rId2"/>
          <a:stretch>
            <a:fillRect/>
          </a:stretch>
        </p:blipFill>
        <p:spPr>
          <a:xfrm>
            <a:off x="174224" y="1246507"/>
            <a:ext cx="11832666" cy="4036957"/>
          </a:xfrm>
          <a:prstGeom prst="rect">
            <a:avLst/>
          </a:prstGeom>
        </p:spPr>
      </p:pic>
    </p:spTree>
    <p:extLst>
      <p:ext uri="{BB962C8B-B14F-4D97-AF65-F5344CB8AC3E}">
        <p14:creationId xmlns:p14="http://schemas.microsoft.com/office/powerpoint/2010/main" val="1850413842"/>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6910</TotalTime>
  <Words>1058</Words>
  <Application>Microsoft Office PowerPoint</Application>
  <PresentationFormat>Widescreen</PresentationFormat>
  <Paragraphs>105</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Garamond</vt:lpstr>
      <vt:lpstr>Nunito</vt:lpstr>
      <vt:lpstr>Wingdings,Sans-Serif</vt:lpstr>
      <vt:lpstr>BIA Template</vt:lpstr>
      <vt:lpstr>PowerPoint Presentation</vt:lpstr>
      <vt:lpstr>Project Agenda</vt:lpstr>
      <vt:lpstr>The Problem Statement</vt:lpstr>
      <vt:lpstr>Project at a Glance</vt:lpstr>
      <vt:lpstr>Why Personalization Matters ?</vt:lpstr>
      <vt:lpstr>Complete Workflow Process</vt:lpstr>
      <vt:lpstr>The Natural Language </vt:lpstr>
      <vt:lpstr>The NLP Pipeline</vt:lpstr>
      <vt:lpstr>Datasets...</vt:lpstr>
      <vt:lpstr>The Data Analysis</vt:lpstr>
      <vt:lpstr>Model Selection</vt:lpstr>
      <vt:lpstr>Why LLaMA 3.2 ?</vt:lpstr>
      <vt:lpstr>Training Process</vt:lpstr>
      <vt:lpstr>Key Chatbot Model Files</vt:lpstr>
      <vt:lpstr>Challenges Faced</vt:lpstr>
      <vt:lpstr>This is How the Chat Boat Looks Like</vt:lpstr>
      <vt:lpstr>The Demo </vt:lpstr>
      <vt:lpstr>The End, or Is It?</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Muhsina beegum</cp:lastModifiedBy>
  <cp:revision>4204</cp:revision>
  <dcterms:created xsi:type="dcterms:W3CDTF">2020-12-23T13:36:00Z</dcterms:created>
  <dcterms:modified xsi:type="dcterms:W3CDTF">2024-10-31T08:22:21Z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